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4" r:id="rId9"/>
    <p:sldId id="271" r:id="rId10"/>
    <p:sldId id="360" r:id="rId11"/>
    <p:sldId id="392" r:id="rId12"/>
    <p:sldId id="361" r:id="rId13"/>
    <p:sldId id="362" r:id="rId14"/>
    <p:sldId id="345" r:id="rId15"/>
    <p:sldId id="346" r:id="rId16"/>
    <p:sldId id="363" r:id="rId17"/>
    <p:sldId id="356" r:id="rId18"/>
    <p:sldId id="393" r:id="rId19"/>
    <p:sldId id="366" r:id="rId20"/>
    <p:sldId id="394" r:id="rId21"/>
    <p:sldId id="380" r:id="rId22"/>
    <p:sldId id="347" r:id="rId23"/>
    <p:sldId id="334" r:id="rId24"/>
    <p:sldId id="348" r:id="rId25"/>
    <p:sldId id="367" r:id="rId26"/>
    <p:sldId id="390" r:id="rId27"/>
    <p:sldId id="395" r:id="rId28"/>
    <p:sldId id="370" r:id="rId29"/>
    <p:sldId id="364" r:id="rId30"/>
    <p:sldId id="369" r:id="rId31"/>
    <p:sldId id="296" r:id="rId32"/>
    <p:sldId id="396" r:id="rId33"/>
    <p:sldId id="355" r:id="rId34"/>
    <p:sldId id="391" r:id="rId35"/>
    <p:sldId id="327" r:id="rId36"/>
    <p:sldId id="397" r:id="rId37"/>
    <p:sldId id="398" r:id="rId38"/>
    <p:sldId id="399" r:id="rId39"/>
    <p:sldId id="401" r:id="rId40"/>
    <p:sldId id="400" r:id="rId41"/>
    <p:sldId id="306" r:id="rId42"/>
    <p:sldId id="359" r:id="rId43"/>
    <p:sldId id="382" r:id="rId44"/>
    <p:sldId id="351" r:id="rId45"/>
    <p:sldId id="372" r:id="rId46"/>
    <p:sldId id="385" r:id="rId47"/>
    <p:sldId id="386" r:id="rId48"/>
    <p:sldId id="384" r:id="rId49"/>
    <p:sldId id="389" r:id="rId50"/>
    <p:sldId id="383" r:id="rId51"/>
    <p:sldId id="387" r:id="rId52"/>
    <p:sldId id="388" r:id="rId53"/>
    <p:sldId id="373" r:id="rId54"/>
    <p:sldId id="354" r:id="rId55"/>
    <p:sldId id="379" r:id="rId56"/>
    <p:sldId id="357" r:id="rId5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i02/5WtaifHomxiln+gHaMX7sX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9F19"/>
    <a:srgbClr val="9864BE"/>
    <a:srgbClr val="2198F6"/>
    <a:srgbClr val="FE7F95"/>
    <a:srgbClr val="BF7680"/>
    <a:srgbClr val="FFB9C2"/>
    <a:srgbClr val="218CC2"/>
    <a:srgbClr val="FFEEAC"/>
    <a:srgbClr val="5CB2E3"/>
    <a:srgbClr val="DA24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6500E5-E5AE-442D-990E-984FE6FE4A1F}">
  <a:tblStyle styleId="{156500E5-E5AE-442D-990E-984FE6FE4A1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75" autoAdjust="0"/>
  </p:normalViewPr>
  <p:slideViewPr>
    <p:cSldViewPr snapToGrid="0">
      <p:cViewPr varScale="1">
        <p:scale>
          <a:sx n="104" d="100"/>
          <a:sy n="104" d="100"/>
        </p:scale>
        <p:origin x="99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3D86CF1-D11A-C74C-8D82-ECB9CF03C1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FC7041B-4A1A-C04D-A550-802F625A4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6B51E-E51C-A847-80F0-F2604005E7D4}" type="datetimeFigureOut">
              <a:rPr kumimoji="1" lang="ja-JP" altLang="en-US" smtClean="0"/>
              <a:t>2022/11/13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444F86A-F460-154F-BB6C-8E498EA532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94AE0B5-3276-4E45-A645-E77279F8D5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50FB9-AC73-9441-BED6-B3513C10AE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810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858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274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6341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609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027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7121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887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60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8169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4123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97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304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2714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83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1884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3986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1138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095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3918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4155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390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915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562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288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66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6254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8682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2140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553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076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7472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6362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3006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223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995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2343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62236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4587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9796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5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8113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7867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970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813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410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34794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87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さらっと。SXSW、ロボコン、アートハッカソン、GUGENがキーワードです。卓球(事業所ホームページにも案内出していますので、興味のある方は、みてください。)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パラレルキャリアとして、hanabusa Labの代表を行なっています。</a:t>
            </a:r>
            <a:br>
              <a:rPr lang="ja-JP"/>
            </a:br>
            <a:br>
              <a:rPr lang="ja-JP"/>
            </a:br>
            <a:r>
              <a:rPr lang="ja-JP"/>
              <a:t>愉快なエンジニア</a:t>
            </a:r>
            <a:br>
              <a:rPr lang="ja-JP"/>
            </a:b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ja-JP" dirty="0"/>
              <a:t>・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7" name="Google Shape;24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ja-JP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2"/>
          <p:cNvSpPr txBox="1">
            <a:spLocks noGrp="1"/>
          </p:cNvSpPr>
          <p:nvPr>
            <p:ph type="ctrTitle"/>
          </p:nvPr>
        </p:nvSpPr>
        <p:spPr>
          <a:xfrm>
            <a:off x="853526" y="212426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2"/>
          <p:cNvSpPr/>
          <p:nvPr/>
        </p:nvSpPr>
        <p:spPr>
          <a:xfrm>
            <a:off x="0" y="0"/>
            <a:ext cx="9173882" cy="926354"/>
          </a:xfrm>
          <a:custGeom>
            <a:avLst/>
            <a:gdLst/>
            <a:ahLst/>
            <a:cxnLst/>
            <a:rect l="l" t="t" r="r" b="b"/>
            <a:pathLst>
              <a:path w="9173882" h="926354" extrusionOk="0">
                <a:moveTo>
                  <a:pt x="0" y="0"/>
                </a:moveTo>
                <a:lnTo>
                  <a:pt x="9144000" y="0"/>
                </a:lnTo>
                <a:lnTo>
                  <a:pt x="9173882" y="916618"/>
                </a:lnTo>
                <a:lnTo>
                  <a:pt x="7500471" y="926354"/>
                </a:lnTo>
                <a:lnTo>
                  <a:pt x="6977530" y="283882"/>
                </a:lnTo>
                <a:lnTo>
                  <a:pt x="2077" y="298304"/>
                </a:lnTo>
                <a:cubicBezTo>
                  <a:pt x="1385" y="198869"/>
                  <a:pt x="692" y="99435"/>
                  <a:pt x="0" y="0"/>
                </a:cubicBez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32" descr="logo_d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36118" y="132255"/>
            <a:ext cx="1700310" cy="639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2"/>
          <p:cNvSpPr/>
          <p:nvPr/>
        </p:nvSpPr>
        <p:spPr>
          <a:xfrm>
            <a:off x="6879145" y="171280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18;p32"/>
          <p:cNvCxnSpPr>
            <a:endCxn id="17" idx="2"/>
          </p:cNvCxnSpPr>
          <p:nvPr/>
        </p:nvCxnSpPr>
        <p:spPr>
          <a:xfrm>
            <a:off x="145" y="207280"/>
            <a:ext cx="6879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Google Shape;19;p32" descr="logo_white_tra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16" y="1527176"/>
            <a:ext cx="8559554" cy="32792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2"/>
          <p:cNvSpPr/>
          <p:nvPr/>
        </p:nvSpPr>
        <p:spPr>
          <a:xfrm>
            <a:off x="-8452" y="6243419"/>
            <a:ext cx="9194989" cy="641067"/>
          </a:xfrm>
          <a:custGeom>
            <a:avLst/>
            <a:gdLst/>
            <a:ahLst/>
            <a:cxnLst/>
            <a:rect l="l" t="t" r="r" b="b"/>
            <a:pathLst>
              <a:path w="9194989" h="773546" extrusionOk="0">
                <a:moveTo>
                  <a:pt x="301" y="454"/>
                </a:moveTo>
                <a:lnTo>
                  <a:pt x="1054334" y="0"/>
                </a:lnTo>
                <a:lnTo>
                  <a:pt x="1383719" y="436325"/>
                </a:lnTo>
                <a:lnTo>
                  <a:pt x="9170824" y="470334"/>
                </a:lnTo>
                <a:lnTo>
                  <a:pt x="9194989" y="773546"/>
                </a:lnTo>
                <a:lnTo>
                  <a:pt x="8451" y="773546"/>
                </a:lnTo>
                <a:cubicBezTo>
                  <a:pt x="10866" y="515849"/>
                  <a:pt x="-2114" y="258151"/>
                  <a:pt x="301" y="454"/>
                </a:cubicBez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24" name="Google Shape;24;p32"/>
          <p:cNvSpPr/>
          <p:nvPr/>
        </p:nvSpPr>
        <p:spPr>
          <a:xfrm>
            <a:off x="-8452" y="6243419"/>
            <a:ext cx="9194989" cy="641067"/>
          </a:xfrm>
          <a:custGeom>
            <a:avLst/>
            <a:gdLst/>
            <a:ahLst/>
            <a:cxnLst/>
            <a:rect l="l" t="t" r="r" b="b"/>
            <a:pathLst>
              <a:path w="9194989" h="773546" extrusionOk="0">
                <a:moveTo>
                  <a:pt x="301" y="454"/>
                </a:moveTo>
                <a:lnTo>
                  <a:pt x="1054334" y="0"/>
                </a:lnTo>
                <a:lnTo>
                  <a:pt x="1383719" y="436325"/>
                </a:lnTo>
                <a:lnTo>
                  <a:pt x="9170824" y="470334"/>
                </a:lnTo>
                <a:lnTo>
                  <a:pt x="9194989" y="773546"/>
                </a:lnTo>
                <a:lnTo>
                  <a:pt x="8451" y="773546"/>
                </a:lnTo>
                <a:cubicBezTo>
                  <a:pt x="10866" y="515849"/>
                  <a:pt x="-2114" y="258151"/>
                  <a:pt x="301" y="454"/>
                </a:cubicBez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2"/>
          <p:cNvSpPr txBox="1"/>
          <p:nvPr/>
        </p:nvSpPr>
        <p:spPr>
          <a:xfrm>
            <a:off x="8686800" y="6571047"/>
            <a:ext cx="6035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573B8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573B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32"/>
          <p:cNvCxnSpPr/>
          <p:nvPr/>
        </p:nvCxnSpPr>
        <p:spPr>
          <a:xfrm>
            <a:off x="296933" y="6656884"/>
            <a:ext cx="0" cy="21156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32"/>
          <p:cNvCxnSpPr/>
          <p:nvPr/>
        </p:nvCxnSpPr>
        <p:spPr>
          <a:xfrm>
            <a:off x="785311" y="6807238"/>
            <a:ext cx="8198186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32"/>
          <p:cNvCxnSpPr/>
          <p:nvPr/>
        </p:nvCxnSpPr>
        <p:spPr>
          <a:xfrm rot="10800000">
            <a:off x="243209" y="6553902"/>
            <a:ext cx="53724" cy="97734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32"/>
          <p:cNvCxnSpPr/>
          <p:nvPr/>
        </p:nvCxnSpPr>
        <p:spPr>
          <a:xfrm rot="10800000">
            <a:off x="164308" y="6552802"/>
            <a:ext cx="720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32"/>
          <p:cNvCxnSpPr/>
          <p:nvPr/>
        </p:nvCxnSpPr>
        <p:spPr>
          <a:xfrm rot="10800000" flipH="1">
            <a:off x="110980" y="6557986"/>
            <a:ext cx="45506" cy="36022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32"/>
          <p:cNvSpPr/>
          <p:nvPr/>
        </p:nvSpPr>
        <p:spPr>
          <a:xfrm rot="10800000" flipH="1">
            <a:off x="74980" y="659400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2"/>
          <p:cNvSpPr/>
          <p:nvPr/>
        </p:nvSpPr>
        <p:spPr>
          <a:xfrm>
            <a:off x="250201" y="6764542"/>
            <a:ext cx="108000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2"/>
          <p:cNvSpPr/>
          <p:nvPr/>
        </p:nvSpPr>
        <p:spPr>
          <a:xfrm rot="10800000" flipH="1">
            <a:off x="415042" y="6430864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32"/>
          <p:cNvCxnSpPr>
            <a:endCxn id="35" idx="0"/>
          </p:cNvCxnSpPr>
          <p:nvPr/>
        </p:nvCxnSpPr>
        <p:spPr>
          <a:xfrm>
            <a:off x="451042" y="6514342"/>
            <a:ext cx="0" cy="250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32"/>
          <p:cNvSpPr/>
          <p:nvPr/>
        </p:nvSpPr>
        <p:spPr>
          <a:xfrm>
            <a:off x="404688" y="6764542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2"/>
          <p:cNvSpPr/>
          <p:nvPr/>
        </p:nvSpPr>
        <p:spPr>
          <a:xfrm rot="10800000" flipH="1">
            <a:off x="415042" y="6330525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2"/>
          <p:cNvSpPr/>
          <p:nvPr/>
        </p:nvSpPr>
        <p:spPr>
          <a:xfrm rot="10800000" flipH="1">
            <a:off x="322201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2"/>
          <p:cNvSpPr/>
          <p:nvPr/>
        </p:nvSpPr>
        <p:spPr>
          <a:xfrm rot="10800000" flipH="1">
            <a:off x="356851" y="65039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2"/>
          <p:cNvSpPr/>
          <p:nvPr/>
        </p:nvSpPr>
        <p:spPr>
          <a:xfrm rot="10800000" flipH="1">
            <a:off x="484334" y="650470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2"/>
          <p:cNvSpPr/>
          <p:nvPr/>
        </p:nvSpPr>
        <p:spPr>
          <a:xfrm rot="10800000" flipH="1">
            <a:off x="514557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2"/>
          <p:cNvSpPr/>
          <p:nvPr/>
        </p:nvSpPr>
        <p:spPr>
          <a:xfrm rot="10800000" flipH="1">
            <a:off x="702957" y="6503496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Google Shape;42;p32"/>
          <p:cNvCxnSpPr>
            <a:endCxn id="43" idx="0"/>
          </p:cNvCxnSpPr>
          <p:nvPr/>
        </p:nvCxnSpPr>
        <p:spPr>
          <a:xfrm>
            <a:off x="738957" y="6577216"/>
            <a:ext cx="0" cy="188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32"/>
          <p:cNvSpPr/>
          <p:nvPr/>
        </p:nvSpPr>
        <p:spPr>
          <a:xfrm>
            <a:off x="692603" y="6765916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2"/>
          <p:cNvSpPr/>
          <p:nvPr/>
        </p:nvSpPr>
        <p:spPr>
          <a:xfrm rot="10800000" flipH="1">
            <a:off x="702957" y="6403157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2"/>
          <p:cNvSpPr/>
          <p:nvPr/>
        </p:nvSpPr>
        <p:spPr>
          <a:xfrm rot="10800000" flipH="1">
            <a:off x="610116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2"/>
          <p:cNvSpPr/>
          <p:nvPr/>
        </p:nvSpPr>
        <p:spPr>
          <a:xfrm rot="10800000" flipH="1">
            <a:off x="644766" y="6576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2"/>
          <p:cNvSpPr/>
          <p:nvPr/>
        </p:nvSpPr>
        <p:spPr>
          <a:xfrm rot="10800000" flipH="1">
            <a:off x="772249" y="657733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2"/>
          <p:cNvSpPr/>
          <p:nvPr/>
        </p:nvSpPr>
        <p:spPr>
          <a:xfrm rot="10800000" flipH="1">
            <a:off x="802472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2"/>
          <p:cNvSpPr/>
          <p:nvPr/>
        </p:nvSpPr>
        <p:spPr>
          <a:xfrm rot="10800000" flipH="1">
            <a:off x="550557" y="6648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" name="Google Shape;50;p32"/>
          <p:cNvCxnSpPr/>
          <p:nvPr/>
        </p:nvCxnSpPr>
        <p:spPr>
          <a:xfrm>
            <a:off x="586557" y="6721475"/>
            <a:ext cx="0" cy="15469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32"/>
          <p:cNvSpPr/>
          <p:nvPr/>
        </p:nvSpPr>
        <p:spPr>
          <a:xfrm>
            <a:off x="537319" y="6764542"/>
            <a:ext cx="92864" cy="113004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2"/>
          <p:cNvSpPr/>
          <p:nvPr/>
        </p:nvSpPr>
        <p:spPr>
          <a:xfrm rot="10800000" flipH="1">
            <a:off x="8983497" y="676591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縦書きテキスト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/>
          <p:nvPr/>
        </p:nvSpPr>
        <p:spPr>
          <a:xfrm>
            <a:off x="0" y="0"/>
            <a:ext cx="9173882" cy="926354"/>
          </a:xfrm>
          <a:custGeom>
            <a:avLst/>
            <a:gdLst/>
            <a:ahLst/>
            <a:cxnLst/>
            <a:rect l="l" t="t" r="r" b="b"/>
            <a:pathLst>
              <a:path w="9173882" h="926354" extrusionOk="0">
                <a:moveTo>
                  <a:pt x="0" y="0"/>
                </a:moveTo>
                <a:lnTo>
                  <a:pt x="9144000" y="0"/>
                </a:lnTo>
                <a:lnTo>
                  <a:pt x="9173882" y="916618"/>
                </a:lnTo>
                <a:lnTo>
                  <a:pt x="7500471" y="926354"/>
                </a:lnTo>
                <a:lnTo>
                  <a:pt x="7156824" y="702235"/>
                </a:lnTo>
                <a:lnTo>
                  <a:pt x="0" y="692500"/>
                </a:lnTo>
                <a:lnTo>
                  <a:pt x="0" y="0"/>
                </a:ln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163036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Arial"/>
              <a:buNone/>
              <a:defRPr sz="3200" b="0">
                <a:solidFill>
                  <a:srgbClr val="573B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243209" y="125551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8619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33" descr="logo_d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36118" y="132255"/>
            <a:ext cx="1700310" cy="63959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3"/>
          <p:cNvSpPr/>
          <p:nvPr/>
        </p:nvSpPr>
        <p:spPr>
          <a:xfrm>
            <a:off x="7075410" y="575355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33"/>
          <p:cNvCxnSpPr/>
          <p:nvPr/>
        </p:nvCxnSpPr>
        <p:spPr>
          <a:xfrm>
            <a:off x="-22331" y="609050"/>
            <a:ext cx="709774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63" name="Google Shape;63;p33"/>
          <p:cNvSpPr/>
          <p:nvPr/>
        </p:nvSpPr>
        <p:spPr>
          <a:xfrm>
            <a:off x="-8452" y="6243419"/>
            <a:ext cx="9194989" cy="641067"/>
          </a:xfrm>
          <a:custGeom>
            <a:avLst/>
            <a:gdLst/>
            <a:ahLst/>
            <a:cxnLst/>
            <a:rect l="l" t="t" r="r" b="b"/>
            <a:pathLst>
              <a:path w="9194989" h="773546" extrusionOk="0">
                <a:moveTo>
                  <a:pt x="301" y="454"/>
                </a:moveTo>
                <a:lnTo>
                  <a:pt x="1054334" y="0"/>
                </a:lnTo>
                <a:lnTo>
                  <a:pt x="1383719" y="436325"/>
                </a:lnTo>
                <a:lnTo>
                  <a:pt x="9170824" y="470334"/>
                </a:lnTo>
                <a:lnTo>
                  <a:pt x="9194989" y="773546"/>
                </a:lnTo>
                <a:lnTo>
                  <a:pt x="8451" y="773546"/>
                </a:lnTo>
                <a:cubicBezTo>
                  <a:pt x="10866" y="515849"/>
                  <a:pt x="-2114" y="258151"/>
                  <a:pt x="301" y="454"/>
                </a:cubicBez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3"/>
          <p:cNvSpPr txBox="1"/>
          <p:nvPr/>
        </p:nvSpPr>
        <p:spPr>
          <a:xfrm>
            <a:off x="8686800" y="6571047"/>
            <a:ext cx="6035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573B8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573B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Google Shape;65;p33"/>
          <p:cNvCxnSpPr/>
          <p:nvPr/>
        </p:nvCxnSpPr>
        <p:spPr>
          <a:xfrm>
            <a:off x="296933" y="6656884"/>
            <a:ext cx="0" cy="21156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33"/>
          <p:cNvCxnSpPr/>
          <p:nvPr/>
        </p:nvCxnSpPr>
        <p:spPr>
          <a:xfrm>
            <a:off x="785311" y="6807238"/>
            <a:ext cx="8198186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" name="Google Shape;67;p33"/>
          <p:cNvCxnSpPr/>
          <p:nvPr/>
        </p:nvCxnSpPr>
        <p:spPr>
          <a:xfrm rot="10800000">
            <a:off x="243209" y="6553902"/>
            <a:ext cx="53724" cy="97734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33"/>
          <p:cNvCxnSpPr/>
          <p:nvPr/>
        </p:nvCxnSpPr>
        <p:spPr>
          <a:xfrm rot="10800000">
            <a:off x="164308" y="6552802"/>
            <a:ext cx="720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33"/>
          <p:cNvCxnSpPr/>
          <p:nvPr/>
        </p:nvCxnSpPr>
        <p:spPr>
          <a:xfrm rot="10800000" flipH="1">
            <a:off x="110980" y="6557986"/>
            <a:ext cx="45506" cy="36022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33"/>
          <p:cNvSpPr/>
          <p:nvPr/>
        </p:nvSpPr>
        <p:spPr>
          <a:xfrm rot="10800000" flipH="1">
            <a:off x="74980" y="659400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3"/>
          <p:cNvSpPr/>
          <p:nvPr/>
        </p:nvSpPr>
        <p:spPr>
          <a:xfrm>
            <a:off x="250201" y="6764542"/>
            <a:ext cx="108000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3"/>
          <p:cNvSpPr/>
          <p:nvPr/>
        </p:nvSpPr>
        <p:spPr>
          <a:xfrm rot="10800000" flipH="1">
            <a:off x="415042" y="6430864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73;p33"/>
          <p:cNvCxnSpPr>
            <a:endCxn id="74" idx="0"/>
          </p:cNvCxnSpPr>
          <p:nvPr/>
        </p:nvCxnSpPr>
        <p:spPr>
          <a:xfrm>
            <a:off x="451042" y="6514342"/>
            <a:ext cx="0" cy="250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3"/>
          <p:cNvSpPr/>
          <p:nvPr/>
        </p:nvSpPr>
        <p:spPr>
          <a:xfrm>
            <a:off x="404688" y="6764542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3"/>
          <p:cNvSpPr/>
          <p:nvPr/>
        </p:nvSpPr>
        <p:spPr>
          <a:xfrm rot="10800000" flipH="1">
            <a:off x="415042" y="6330525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3"/>
          <p:cNvSpPr/>
          <p:nvPr/>
        </p:nvSpPr>
        <p:spPr>
          <a:xfrm rot="10800000" flipH="1">
            <a:off x="322201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3"/>
          <p:cNvSpPr/>
          <p:nvPr/>
        </p:nvSpPr>
        <p:spPr>
          <a:xfrm rot="10800000" flipH="1">
            <a:off x="356851" y="65039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3"/>
          <p:cNvSpPr/>
          <p:nvPr/>
        </p:nvSpPr>
        <p:spPr>
          <a:xfrm rot="10800000" flipH="1">
            <a:off x="484334" y="650470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3"/>
          <p:cNvSpPr/>
          <p:nvPr/>
        </p:nvSpPr>
        <p:spPr>
          <a:xfrm rot="10800000" flipH="1">
            <a:off x="514557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3"/>
          <p:cNvSpPr/>
          <p:nvPr/>
        </p:nvSpPr>
        <p:spPr>
          <a:xfrm rot="10800000" flipH="1">
            <a:off x="702957" y="6503496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81;p33"/>
          <p:cNvCxnSpPr>
            <a:endCxn id="82" idx="0"/>
          </p:cNvCxnSpPr>
          <p:nvPr/>
        </p:nvCxnSpPr>
        <p:spPr>
          <a:xfrm>
            <a:off x="738957" y="6577216"/>
            <a:ext cx="0" cy="188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33"/>
          <p:cNvSpPr/>
          <p:nvPr/>
        </p:nvSpPr>
        <p:spPr>
          <a:xfrm>
            <a:off x="692603" y="6765916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3"/>
          <p:cNvSpPr/>
          <p:nvPr/>
        </p:nvSpPr>
        <p:spPr>
          <a:xfrm rot="10800000" flipH="1">
            <a:off x="702957" y="6403157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3"/>
          <p:cNvSpPr/>
          <p:nvPr/>
        </p:nvSpPr>
        <p:spPr>
          <a:xfrm rot="10800000" flipH="1">
            <a:off x="610116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3"/>
          <p:cNvSpPr/>
          <p:nvPr/>
        </p:nvSpPr>
        <p:spPr>
          <a:xfrm rot="10800000" flipH="1">
            <a:off x="644766" y="6576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3"/>
          <p:cNvSpPr/>
          <p:nvPr/>
        </p:nvSpPr>
        <p:spPr>
          <a:xfrm rot="10800000" flipH="1">
            <a:off x="772249" y="657733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3"/>
          <p:cNvSpPr/>
          <p:nvPr/>
        </p:nvSpPr>
        <p:spPr>
          <a:xfrm rot="10800000" flipH="1">
            <a:off x="802472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3"/>
          <p:cNvSpPr/>
          <p:nvPr/>
        </p:nvSpPr>
        <p:spPr>
          <a:xfrm rot="10800000" flipH="1">
            <a:off x="550557" y="6648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Google Shape;89;p33"/>
          <p:cNvCxnSpPr/>
          <p:nvPr/>
        </p:nvCxnSpPr>
        <p:spPr>
          <a:xfrm>
            <a:off x="586557" y="6721475"/>
            <a:ext cx="0" cy="15469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33"/>
          <p:cNvSpPr/>
          <p:nvPr/>
        </p:nvSpPr>
        <p:spPr>
          <a:xfrm>
            <a:off x="537319" y="6764542"/>
            <a:ext cx="92864" cy="113004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3"/>
          <p:cNvSpPr/>
          <p:nvPr/>
        </p:nvSpPr>
        <p:spPr>
          <a:xfrm rot="10800000" flipH="1">
            <a:off x="8983497" y="676591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タイトルとコンテンツ">
  <p:cSld name="1_タイトルとコンテンツ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/>
          <p:nvPr/>
        </p:nvSpPr>
        <p:spPr>
          <a:xfrm>
            <a:off x="-1" y="0"/>
            <a:ext cx="9151203" cy="166790"/>
          </a:xfrm>
          <a:custGeom>
            <a:avLst/>
            <a:gdLst/>
            <a:ahLst/>
            <a:cxnLst/>
            <a:rect l="l" t="t" r="r" b="b"/>
            <a:pathLst>
              <a:path w="9151203" h="295592" extrusionOk="0">
                <a:moveTo>
                  <a:pt x="0" y="0"/>
                </a:moveTo>
                <a:lnTo>
                  <a:pt x="9144000" y="0"/>
                </a:lnTo>
                <a:lnTo>
                  <a:pt x="9151203" y="258885"/>
                </a:lnTo>
                <a:lnTo>
                  <a:pt x="0" y="295592"/>
                </a:lnTo>
                <a:lnTo>
                  <a:pt x="0" y="0"/>
                </a:ln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1"/>
          </p:nvPr>
        </p:nvSpPr>
        <p:spPr>
          <a:xfrm>
            <a:off x="243209" y="125551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8619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/>
          <p:nvPr/>
        </p:nvSpPr>
        <p:spPr>
          <a:xfrm>
            <a:off x="8917808" y="5136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34"/>
          <p:cNvCxnSpPr/>
          <p:nvPr/>
        </p:nvCxnSpPr>
        <p:spPr>
          <a:xfrm rot="10800000" flipH="1">
            <a:off x="-107462" y="76760"/>
            <a:ext cx="9025270" cy="2838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0" name="Google Shape;100;p34"/>
          <p:cNvSpPr/>
          <p:nvPr/>
        </p:nvSpPr>
        <p:spPr>
          <a:xfrm>
            <a:off x="-20253" y="6721475"/>
            <a:ext cx="9206790" cy="163011"/>
          </a:xfrm>
          <a:custGeom>
            <a:avLst/>
            <a:gdLst/>
            <a:ahLst/>
            <a:cxnLst/>
            <a:rect l="l" t="t" r="r" b="b"/>
            <a:pathLst>
              <a:path w="9206790" h="357494" extrusionOk="0">
                <a:moveTo>
                  <a:pt x="20252" y="357494"/>
                </a:moveTo>
                <a:cubicBezTo>
                  <a:pt x="-6033" y="325313"/>
                  <a:pt x="1310" y="-9166"/>
                  <a:pt x="53" y="193"/>
                </a:cubicBezTo>
                <a:lnTo>
                  <a:pt x="9182625" y="54282"/>
                </a:lnTo>
                <a:lnTo>
                  <a:pt x="9206790" y="357494"/>
                </a:lnTo>
                <a:lnTo>
                  <a:pt x="20252" y="357494"/>
                </a:ln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4"/>
          <p:cNvSpPr txBox="1"/>
          <p:nvPr/>
        </p:nvSpPr>
        <p:spPr>
          <a:xfrm>
            <a:off x="8824607" y="6642123"/>
            <a:ext cx="6035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573B8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573B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4"/>
          <p:cNvCxnSpPr/>
          <p:nvPr/>
        </p:nvCxnSpPr>
        <p:spPr>
          <a:xfrm>
            <a:off x="-330883" y="6824686"/>
            <a:ext cx="90909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34"/>
          <p:cNvSpPr/>
          <p:nvPr/>
        </p:nvSpPr>
        <p:spPr>
          <a:xfrm rot="10800000" flipH="1">
            <a:off x="8773274" y="6782169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28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4.jp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 txBox="1">
            <a:spLocks noGrp="1"/>
          </p:cNvSpPr>
          <p:nvPr>
            <p:ph type="subTitle" idx="1"/>
          </p:nvPr>
        </p:nvSpPr>
        <p:spPr>
          <a:xfrm>
            <a:off x="4170926" y="6070227"/>
            <a:ext cx="4932204" cy="51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400"/>
              <a:buNone/>
            </a:pPr>
            <a:r>
              <a:rPr lang="ja-JP" sz="2400">
                <a:solidFill>
                  <a:srgbClr val="573B80"/>
                </a:solidFill>
              </a:rPr>
              <a:t>hanabusa Lab.</a:t>
            </a:r>
            <a:endParaRPr sz="2400">
              <a:solidFill>
                <a:srgbClr val="573B80"/>
              </a:solidFill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1190804" y="1663748"/>
            <a:ext cx="6457200" cy="646500"/>
          </a:xfrm>
          <a:prstGeom prst="rect">
            <a:avLst/>
          </a:prstGeom>
          <a:solidFill>
            <a:srgbClr val="FFFFFF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ja-JP" sz="360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親子</a:t>
            </a:r>
            <a:r>
              <a:rPr lang="ja-JP" sz="300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プログラミング教室＠宇都宮</a:t>
            </a:r>
            <a:endParaRPr sz="300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398751" y="4627049"/>
            <a:ext cx="8239800" cy="585000"/>
          </a:xfrm>
          <a:prstGeom prst="rect">
            <a:avLst/>
          </a:prstGeom>
          <a:solidFill>
            <a:srgbClr val="FFFFFF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ja-JP" sz="3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〜</a:t>
            </a:r>
            <a:r>
              <a:rPr lang="ja-JP" altLang="en-US" sz="320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色の魅力を知る・体験する</a:t>
            </a:r>
            <a:r>
              <a:rPr lang="ja-JP" sz="32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〜</a:t>
            </a:r>
            <a:endParaRPr sz="32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1886508" y="2845317"/>
            <a:ext cx="5065810" cy="923289"/>
          </a:xfrm>
          <a:prstGeom prst="rect">
            <a:avLst/>
          </a:prstGeom>
          <a:solidFill>
            <a:srgbClr val="FFFFFF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ja-JP" altLang="en-US" sz="5400" b="1" i="0" u="none" strike="noStrike" cap="none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カラーキャッチャー</a:t>
            </a:r>
            <a:endParaRPr sz="5400" b="1" i="0" u="none" strike="noStrike" cap="none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3F8D90F-A4F5-49D8-A92C-F6A43C11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1" y="935750"/>
            <a:ext cx="2438399" cy="2151184"/>
          </a:xfrm>
          <a:prstGeom prst="rect">
            <a:avLst/>
          </a:prstGeom>
        </p:spPr>
      </p:pic>
      <p:sp>
        <p:nvSpPr>
          <p:cNvPr id="7" name="乗算記号 6">
            <a:extLst>
              <a:ext uri="{FF2B5EF4-FFF2-40B4-BE49-F238E27FC236}">
                <a16:creationId xmlns:a16="http://schemas.microsoft.com/office/drawing/2014/main" id="{33B8C965-C938-48E2-A741-6AEE9BFC30DA}"/>
              </a:ext>
            </a:extLst>
          </p:cNvPr>
          <p:cNvSpPr/>
          <p:nvPr/>
        </p:nvSpPr>
        <p:spPr>
          <a:xfrm>
            <a:off x="0" y="572079"/>
            <a:ext cx="1439263" cy="1439263"/>
          </a:xfrm>
          <a:prstGeom prst="mathMultiply">
            <a:avLst>
              <a:gd name="adj1" fmla="val 129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E1B0EDB-CBB1-4B0A-8595-DEB8B935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482" y="2960047"/>
            <a:ext cx="5233225" cy="2735550"/>
          </a:xfrm>
          <a:prstGeom prst="rect">
            <a:avLst/>
          </a:prstGeom>
        </p:spPr>
      </p:pic>
      <p:sp>
        <p:nvSpPr>
          <p:cNvPr id="8" name="矢印: 上向き折線 7">
            <a:extLst>
              <a:ext uri="{FF2B5EF4-FFF2-40B4-BE49-F238E27FC236}">
                <a16:creationId xmlns:a16="http://schemas.microsoft.com/office/drawing/2014/main" id="{00ABD460-C8C9-4057-865D-42CFC5045516}"/>
              </a:ext>
            </a:extLst>
          </p:cNvPr>
          <p:cNvSpPr/>
          <p:nvPr/>
        </p:nvSpPr>
        <p:spPr>
          <a:xfrm rot="5400000">
            <a:off x="2098842" y="3269703"/>
            <a:ext cx="1237914" cy="1276141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円: 塗りつぶしなし 9">
            <a:extLst>
              <a:ext uri="{FF2B5EF4-FFF2-40B4-BE49-F238E27FC236}">
                <a16:creationId xmlns:a16="http://schemas.microsoft.com/office/drawing/2014/main" id="{C919F943-DD11-42CB-96B4-72CF2B578571}"/>
              </a:ext>
            </a:extLst>
          </p:cNvPr>
          <p:cNvSpPr/>
          <p:nvPr/>
        </p:nvSpPr>
        <p:spPr>
          <a:xfrm>
            <a:off x="3127062" y="690359"/>
            <a:ext cx="895836" cy="895836"/>
          </a:xfrm>
          <a:prstGeom prst="donut">
            <a:avLst>
              <a:gd name="adj" fmla="val 10474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F2D68FF-F03C-4699-AD96-1DFBFBD01794}"/>
              </a:ext>
            </a:extLst>
          </p:cNvPr>
          <p:cNvSpPr txBox="1"/>
          <p:nvPr/>
        </p:nvSpPr>
        <p:spPr>
          <a:xfrm>
            <a:off x="1387656" y="6285921"/>
            <a:ext cx="4707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https://makecode.microbit.org/projects/soil-moisture/code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CD17042-5C99-4DC4-A8B9-8D2B0A5AF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78" y="1465056"/>
            <a:ext cx="2540567" cy="1905425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34FBCDE0-BCEE-4062-8A5D-DBD4B805E0DD}"/>
              </a:ext>
            </a:extLst>
          </p:cNvPr>
          <p:cNvSpPr/>
          <p:nvPr/>
        </p:nvSpPr>
        <p:spPr>
          <a:xfrm>
            <a:off x="279401" y="3269318"/>
            <a:ext cx="1664048" cy="460525"/>
          </a:xfrm>
          <a:prstGeom prst="wedgeRoundRectCallout">
            <a:avLst>
              <a:gd name="adj1" fmla="val 34779"/>
              <a:gd name="adj2" fmla="val -93542"/>
              <a:gd name="adj3" fmla="val 16667"/>
            </a:avLst>
          </a:prstGeom>
          <a:solidFill>
            <a:srgbClr val="5B232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むずかしい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027082F3-F3F5-46C8-A422-3B33F6C852C5}"/>
              </a:ext>
            </a:extLst>
          </p:cNvPr>
          <p:cNvSpPr/>
          <p:nvPr/>
        </p:nvSpPr>
        <p:spPr>
          <a:xfrm>
            <a:off x="5983538" y="4977756"/>
            <a:ext cx="1664048" cy="460525"/>
          </a:xfrm>
          <a:prstGeom prst="wedgeRoundRectCallout">
            <a:avLst>
              <a:gd name="adj1" fmla="val -69029"/>
              <a:gd name="adj2" fmla="val -66234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つくりやすい！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9DD4B05-70F2-4E31-850B-E6892889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74" y="2161392"/>
            <a:ext cx="1231716" cy="97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284EB61E-8039-4ED8-877C-36A8C867FF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14" t="5267" r="23709" b="13374"/>
          <a:stretch/>
        </p:blipFill>
        <p:spPr>
          <a:xfrm>
            <a:off x="3837683" y="1357052"/>
            <a:ext cx="2193792" cy="178246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C5E911-13DD-40F0-A336-F6CC1D1D2109}"/>
              </a:ext>
            </a:extLst>
          </p:cNvPr>
          <p:cNvSpPr txBox="1"/>
          <p:nvPr/>
        </p:nvSpPr>
        <p:spPr>
          <a:xfrm>
            <a:off x="3940982" y="924752"/>
            <a:ext cx="497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マイクロビットを使った土の水分をはかるプログラム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1999A7-76D0-4AF8-BAD7-7F080BD7D9DE}"/>
              </a:ext>
            </a:extLst>
          </p:cNvPr>
          <p:cNvSpPr txBox="1"/>
          <p:nvPr/>
        </p:nvSpPr>
        <p:spPr>
          <a:xfrm>
            <a:off x="3837683" y="5695597"/>
            <a:ext cx="409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ブロックを組み合わせるだけで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プログラミングができるコンピュータです。</a:t>
            </a:r>
          </a:p>
        </p:txBody>
      </p:sp>
    </p:spTree>
    <p:extLst>
      <p:ext uri="{BB962C8B-B14F-4D97-AF65-F5344CB8AC3E}">
        <p14:creationId xmlns:p14="http://schemas.microsoft.com/office/powerpoint/2010/main" val="272331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638C750-3BC5-4D65-9433-39CD6644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1" y="1320714"/>
            <a:ext cx="8543696" cy="4675711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6EB1987-8EF7-49E7-8B4B-84A6EBE2E037}"/>
              </a:ext>
            </a:extLst>
          </p:cNvPr>
          <p:cNvSpPr/>
          <p:nvPr/>
        </p:nvSpPr>
        <p:spPr>
          <a:xfrm>
            <a:off x="2863334" y="2852670"/>
            <a:ext cx="1958108" cy="721080"/>
          </a:xfrm>
          <a:prstGeom prst="wedgeRoundRectCallout">
            <a:avLst>
              <a:gd name="adj1" fmla="val -8373"/>
              <a:gd name="adj2" fmla="val -143089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うごかすプログラムをいれるばしょ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2AF0B866-DECD-451D-BB68-1D12797A3380}"/>
              </a:ext>
            </a:extLst>
          </p:cNvPr>
          <p:cNvSpPr/>
          <p:nvPr/>
        </p:nvSpPr>
        <p:spPr>
          <a:xfrm>
            <a:off x="5357031" y="2468419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つかっていない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プログラム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DF34272-D505-40F1-B44F-798F979FBA43}"/>
              </a:ext>
            </a:extLst>
          </p:cNvPr>
          <p:cNvSpPr/>
          <p:nvPr/>
        </p:nvSpPr>
        <p:spPr>
          <a:xfrm>
            <a:off x="5837382" y="1246910"/>
            <a:ext cx="3057236" cy="895927"/>
          </a:xfrm>
          <a:prstGeom prst="rect">
            <a:avLst/>
          </a:prstGeom>
          <a:solidFill>
            <a:srgbClr val="00B0F0">
              <a:alpha val="3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744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638C750-3BC5-4D65-9433-39CD6644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1" y="1320714"/>
            <a:ext cx="8543696" cy="4675711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6EB1987-8EF7-49E7-8B4B-84A6EBE2E037}"/>
              </a:ext>
            </a:extLst>
          </p:cNvPr>
          <p:cNvSpPr/>
          <p:nvPr/>
        </p:nvSpPr>
        <p:spPr>
          <a:xfrm>
            <a:off x="2863334" y="2852670"/>
            <a:ext cx="1958108" cy="721080"/>
          </a:xfrm>
          <a:prstGeom prst="wedgeRoundRectCallout">
            <a:avLst>
              <a:gd name="adj1" fmla="val -8373"/>
              <a:gd name="adj2" fmla="val -143089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うごかすプログラムをいれるばしょ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2AF0B866-DECD-451D-BB68-1D12797A3380}"/>
              </a:ext>
            </a:extLst>
          </p:cNvPr>
          <p:cNvSpPr/>
          <p:nvPr/>
        </p:nvSpPr>
        <p:spPr>
          <a:xfrm>
            <a:off x="5357031" y="2468419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つかっていない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プログラム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91864996-5D16-4A1B-A42E-28696431EC0D}"/>
              </a:ext>
            </a:extLst>
          </p:cNvPr>
          <p:cNvSpPr/>
          <p:nvPr/>
        </p:nvSpPr>
        <p:spPr>
          <a:xfrm>
            <a:off x="2009462" y="4527900"/>
            <a:ext cx="2198316" cy="721080"/>
          </a:xfrm>
          <a:prstGeom prst="wedgeRoundRectCallout">
            <a:avLst>
              <a:gd name="adj1" fmla="val -39033"/>
              <a:gd name="adj2" fmla="val 7338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プログラムを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マイクロビットに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ダウンロード！</a:t>
            </a:r>
          </a:p>
        </p:txBody>
      </p:sp>
      <p:pic>
        <p:nvPicPr>
          <p:cNvPr id="2050" name="Picture 2" descr="マウスのイラスト（コンピューター）">
            <a:extLst>
              <a:ext uri="{FF2B5EF4-FFF2-40B4-BE49-F238E27FC236}">
                <a16:creationId xmlns:a16="http://schemas.microsoft.com/office/drawing/2014/main" id="{7ABDAA37-F291-440F-899D-1A804142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79" y="1505841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DF34272-D505-40F1-B44F-798F979FBA43}"/>
              </a:ext>
            </a:extLst>
          </p:cNvPr>
          <p:cNvSpPr/>
          <p:nvPr/>
        </p:nvSpPr>
        <p:spPr>
          <a:xfrm>
            <a:off x="5837382" y="1246910"/>
            <a:ext cx="3057236" cy="895927"/>
          </a:xfrm>
          <a:prstGeom prst="rect">
            <a:avLst/>
          </a:prstGeom>
          <a:solidFill>
            <a:srgbClr val="00B0F0">
              <a:alpha val="3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5E6666F5-F3C5-494D-8C75-02320B2489DD}"/>
              </a:ext>
            </a:extLst>
          </p:cNvPr>
          <p:cNvSpPr/>
          <p:nvPr/>
        </p:nvSpPr>
        <p:spPr>
          <a:xfrm>
            <a:off x="3962340" y="1320714"/>
            <a:ext cx="1828800" cy="527840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39EA933-3542-44A7-80E3-8B1401DD4FE3}"/>
              </a:ext>
            </a:extLst>
          </p:cNvPr>
          <p:cNvSpPr/>
          <p:nvPr/>
        </p:nvSpPr>
        <p:spPr>
          <a:xfrm>
            <a:off x="905936" y="1150574"/>
            <a:ext cx="2086616" cy="721080"/>
          </a:xfrm>
          <a:prstGeom prst="wedgeRoundRectCallout">
            <a:avLst>
              <a:gd name="adj1" fmla="val 56060"/>
              <a:gd name="adj2" fmla="val -4750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プログラムをいれる！</a:t>
            </a: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1D3811C0-8A4F-428E-B3C6-175294DD3E68}"/>
              </a:ext>
            </a:extLst>
          </p:cNvPr>
          <p:cNvSpPr/>
          <p:nvPr/>
        </p:nvSpPr>
        <p:spPr>
          <a:xfrm rot="18463708">
            <a:off x="261451" y="3317013"/>
            <a:ext cx="3888017" cy="795411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714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6E04787-EC8D-42D5-9980-803ADE13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724428"/>
            <a:ext cx="9144000" cy="5433935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6EB1987-8EF7-49E7-8B4B-84A6EBE2E037}"/>
              </a:ext>
            </a:extLst>
          </p:cNvPr>
          <p:cNvSpPr/>
          <p:nvPr/>
        </p:nvSpPr>
        <p:spPr>
          <a:xfrm>
            <a:off x="2835625" y="2418560"/>
            <a:ext cx="1958108" cy="721080"/>
          </a:xfrm>
          <a:prstGeom prst="wedgeRoundRectCallout">
            <a:avLst>
              <a:gd name="adj1" fmla="val -8373"/>
              <a:gd name="adj2" fmla="val -143089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うごかすプログラムをいれるばしょ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2AF0B866-DECD-451D-BB68-1D12797A3380}"/>
              </a:ext>
            </a:extLst>
          </p:cNvPr>
          <p:cNvSpPr/>
          <p:nvPr/>
        </p:nvSpPr>
        <p:spPr>
          <a:xfrm>
            <a:off x="5329322" y="2034309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つかっていない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プログラム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91864996-5D16-4A1B-A42E-28696431EC0D}"/>
              </a:ext>
            </a:extLst>
          </p:cNvPr>
          <p:cNvSpPr/>
          <p:nvPr/>
        </p:nvSpPr>
        <p:spPr>
          <a:xfrm>
            <a:off x="1865685" y="4800600"/>
            <a:ext cx="2198316" cy="721080"/>
          </a:xfrm>
          <a:prstGeom prst="wedgeRoundRectCallout">
            <a:avLst>
              <a:gd name="adj1" fmla="val -39033"/>
              <a:gd name="adj2" fmla="val 7338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プログラムを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マイクロビットに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ダウンロード！</a:t>
            </a:r>
          </a:p>
        </p:txBody>
      </p:sp>
      <p:pic>
        <p:nvPicPr>
          <p:cNvPr id="2050" name="Picture 2" descr="マウスのイラスト（コンピューター）">
            <a:extLst>
              <a:ext uri="{FF2B5EF4-FFF2-40B4-BE49-F238E27FC236}">
                <a16:creationId xmlns:a16="http://schemas.microsoft.com/office/drawing/2014/main" id="{7ABDAA37-F291-440F-899D-1A804142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70" y="1071731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DF34272-D505-40F1-B44F-798F979FBA43}"/>
              </a:ext>
            </a:extLst>
          </p:cNvPr>
          <p:cNvSpPr/>
          <p:nvPr/>
        </p:nvSpPr>
        <p:spPr>
          <a:xfrm>
            <a:off x="5809673" y="812800"/>
            <a:ext cx="3057236" cy="895927"/>
          </a:xfrm>
          <a:prstGeom prst="rect">
            <a:avLst/>
          </a:prstGeom>
          <a:solidFill>
            <a:srgbClr val="00B0F0">
              <a:alpha val="3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5E6666F5-F3C5-494D-8C75-02320B2489DD}"/>
              </a:ext>
            </a:extLst>
          </p:cNvPr>
          <p:cNvSpPr/>
          <p:nvPr/>
        </p:nvSpPr>
        <p:spPr>
          <a:xfrm>
            <a:off x="3934631" y="886604"/>
            <a:ext cx="1828800" cy="527840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39EA933-3542-44A7-80E3-8B1401DD4FE3}"/>
              </a:ext>
            </a:extLst>
          </p:cNvPr>
          <p:cNvSpPr/>
          <p:nvPr/>
        </p:nvSpPr>
        <p:spPr>
          <a:xfrm>
            <a:off x="1302727" y="693364"/>
            <a:ext cx="2086616" cy="721080"/>
          </a:xfrm>
          <a:prstGeom prst="wedgeRoundRectCallout">
            <a:avLst>
              <a:gd name="adj1" fmla="val 56060"/>
              <a:gd name="adj2" fmla="val -4750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プログラムをいれる！</a:t>
            </a: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1D3811C0-8A4F-428E-B3C6-175294DD3E68}"/>
              </a:ext>
            </a:extLst>
          </p:cNvPr>
          <p:cNvSpPr/>
          <p:nvPr/>
        </p:nvSpPr>
        <p:spPr>
          <a:xfrm rot="18463708">
            <a:off x="-238002" y="3114374"/>
            <a:ext cx="4572490" cy="997487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3C097CA-78AC-4CA2-BEAB-7D164FDF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17828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41D0A8A5-EE63-4345-87BC-2FA3C493D87A}"/>
              </a:ext>
            </a:extLst>
          </p:cNvPr>
          <p:cNvSpPr/>
          <p:nvPr/>
        </p:nvSpPr>
        <p:spPr>
          <a:xfrm>
            <a:off x="1302727" y="982842"/>
            <a:ext cx="2086616" cy="721080"/>
          </a:xfrm>
          <a:prstGeom prst="wedgeRoundRectCallout">
            <a:avLst>
              <a:gd name="adj1" fmla="val 57831"/>
              <a:gd name="adj2" fmla="val -25244"/>
              <a:gd name="adj3" fmla="val 16667"/>
            </a:avLst>
          </a:prstGeom>
          <a:solidFill>
            <a:srgbClr val="E8383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あかく光るよ！</a:t>
            </a:r>
          </a:p>
        </p:txBody>
      </p:sp>
    </p:spTree>
    <p:extLst>
      <p:ext uri="{BB962C8B-B14F-4D97-AF65-F5344CB8AC3E}">
        <p14:creationId xmlns:p14="http://schemas.microsoft.com/office/powerpoint/2010/main" val="264079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フラワーキャッスル">
            <a:extLst>
              <a:ext uri="{FF2B5EF4-FFF2-40B4-BE49-F238E27FC236}">
                <a16:creationId xmlns:a16="http://schemas.microsoft.com/office/drawing/2014/main" id="{5C3AD4CC-AFCD-4C29-8866-19CCE5FC7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92"/>
          <a:stretch/>
        </p:blipFill>
        <p:spPr bwMode="auto">
          <a:xfrm>
            <a:off x="83416" y="833714"/>
            <a:ext cx="7850621" cy="53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Google Shape;345;p15"/>
          <p:cNvSpPr txBox="1">
            <a:spLocks noGrp="1"/>
          </p:cNvSpPr>
          <p:nvPr>
            <p:ph type="body" idx="1"/>
          </p:nvPr>
        </p:nvSpPr>
        <p:spPr>
          <a:xfrm>
            <a:off x="1394691" y="1118004"/>
            <a:ext cx="8153400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ln w="2540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プログラミングで光の色をかえて</a:t>
            </a:r>
            <a:endParaRPr lang="en-US" altLang="ja-JP" sz="3600" b="1" dirty="0">
              <a:ln w="254000"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ln w="2540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イルミネーションをつくろう！</a:t>
            </a:r>
            <a:endParaRPr sz="3600" b="1" dirty="0">
              <a:ln w="254000"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  <p:sp>
        <p:nvSpPr>
          <p:cNvPr id="4" name="Google Shape;345;p15">
            <a:extLst>
              <a:ext uri="{FF2B5EF4-FFF2-40B4-BE49-F238E27FC236}">
                <a16:creationId xmlns:a16="http://schemas.microsoft.com/office/drawing/2014/main" id="{F5F9B665-330A-4064-85E2-27F37BD52E8D}"/>
              </a:ext>
            </a:extLst>
          </p:cNvPr>
          <p:cNvSpPr txBox="1">
            <a:spLocks/>
          </p:cNvSpPr>
          <p:nvPr/>
        </p:nvSpPr>
        <p:spPr>
          <a:xfrm>
            <a:off x="1394691" y="1118004"/>
            <a:ext cx="8153400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861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3600"/>
              <a:buFont typeface="Noto Sans Symbols"/>
              <a:buNone/>
            </a:pPr>
            <a:r>
              <a:rPr lang="ja-JP" altLang="en-US" sz="3600" b="1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プログラミングで光の色をかえて</a:t>
            </a:r>
          </a:p>
          <a:p>
            <a:pPr marL="0" indent="0" algn="ctr">
              <a:spcBef>
                <a:spcPts val="0"/>
              </a:spcBef>
              <a:buSzPts val="3600"/>
              <a:buFont typeface="Noto Sans Symbols"/>
              <a:buNone/>
            </a:pPr>
            <a:r>
              <a:rPr lang="ja-JP" altLang="en-US" sz="3600" b="1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イルミネーションをつくろう！</a:t>
            </a:r>
            <a:endParaRPr lang="ja-JP" altLang="en-US" sz="3600" b="1" dirty="0"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70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F56F3AF-8254-4001-948A-7DF55B3094B7}"/>
              </a:ext>
            </a:extLst>
          </p:cNvPr>
          <p:cNvSpPr/>
          <p:nvPr/>
        </p:nvSpPr>
        <p:spPr>
          <a:xfrm>
            <a:off x="4579796" y="862183"/>
            <a:ext cx="4446311" cy="5469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40694E5A-305C-4C78-973C-08E06351FDB2}"/>
              </a:ext>
            </a:extLst>
          </p:cNvPr>
          <p:cNvSpPr/>
          <p:nvPr/>
        </p:nvSpPr>
        <p:spPr>
          <a:xfrm>
            <a:off x="117892" y="838458"/>
            <a:ext cx="4355557" cy="5516159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光の色のかえかた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3FA4E-8228-4B37-9CFA-A746303AEBF8}"/>
              </a:ext>
            </a:extLst>
          </p:cNvPr>
          <p:cNvSpPr txBox="1"/>
          <p:nvPr/>
        </p:nvSpPr>
        <p:spPr>
          <a:xfrm>
            <a:off x="217566" y="866982"/>
            <a:ext cx="40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光の色を変えるプログラム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04671B-729F-41E1-8E9F-3C06256CF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0" r="9477"/>
          <a:stretch/>
        </p:blipFill>
        <p:spPr>
          <a:xfrm>
            <a:off x="263682" y="1571944"/>
            <a:ext cx="3513772" cy="183349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70B084D-5299-451E-9323-589208D0549E}"/>
              </a:ext>
            </a:extLst>
          </p:cNvPr>
          <p:cNvSpPr/>
          <p:nvPr/>
        </p:nvSpPr>
        <p:spPr>
          <a:xfrm>
            <a:off x="2048976" y="2238155"/>
            <a:ext cx="400792" cy="345785"/>
          </a:xfrm>
          <a:prstGeom prst="round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B01C898-C09B-4B72-9895-F3DA669F0163}"/>
              </a:ext>
            </a:extLst>
          </p:cNvPr>
          <p:cNvSpPr/>
          <p:nvPr/>
        </p:nvSpPr>
        <p:spPr>
          <a:xfrm>
            <a:off x="2471232" y="2238156"/>
            <a:ext cx="400792" cy="34578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374B41C-D224-4693-98B0-1D385C9E46EA}"/>
              </a:ext>
            </a:extLst>
          </p:cNvPr>
          <p:cNvSpPr/>
          <p:nvPr/>
        </p:nvSpPr>
        <p:spPr>
          <a:xfrm>
            <a:off x="2902676" y="2238156"/>
            <a:ext cx="400792" cy="34578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FBA5461E-1E2D-49BA-BC44-2F103F98BBEB}"/>
              </a:ext>
            </a:extLst>
          </p:cNvPr>
          <p:cNvSpPr/>
          <p:nvPr/>
        </p:nvSpPr>
        <p:spPr>
          <a:xfrm>
            <a:off x="886341" y="1544906"/>
            <a:ext cx="998220" cy="488518"/>
          </a:xfrm>
          <a:prstGeom prst="wedgeRoundRectCallout">
            <a:avLst>
              <a:gd name="adj1" fmla="val 69243"/>
              <a:gd name="adj2" fmla="val 9213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あかのパワー</a:t>
            </a:r>
          </a:p>
        </p:txBody>
      </p: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805958F5-84D2-4639-BCA5-B95C74C0336E}"/>
              </a:ext>
            </a:extLst>
          </p:cNvPr>
          <p:cNvSpPr/>
          <p:nvPr/>
        </p:nvSpPr>
        <p:spPr>
          <a:xfrm>
            <a:off x="1958050" y="1559470"/>
            <a:ext cx="1086712" cy="488518"/>
          </a:xfrm>
          <a:prstGeom prst="wedgeRoundRectCallout">
            <a:avLst>
              <a:gd name="adj1" fmla="val 9701"/>
              <a:gd name="adj2" fmla="val 7653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みどりのパワー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03EADAD0-A9BA-40CF-9F42-940E7EC6325D}"/>
              </a:ext>
            </a:extLst>
          </p:cNvPr>
          <p:cNvSpPr/>
          <p:nvPr/>
        </p:nvSpPr>
        <p:spPr>
          <a:xfrm>
            <a:off x="3118251" y="1559260"/>
            <a:ext cx="998220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あおのパワー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0FC4724-4FA0-4321-91F9-E864D88D45AF}"/>
              </a:ext>
            </a:extLst>
          </p:cNvPr>
          <p:cNvSpPr/>
          <p:nvPr/>
        </p:nvSpPr>
        <p:spPr>
          <a:xfrm>
            <a:off x="415000" y="2596414"/>
            <a:ext cx="3193642" cy="424510"/>
          </a:xfrm>
          <a:prstGeom prst="round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3B11015-F754-40D2-94E0-6296742C1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8" t="35121" r="21025" b="41502"/>
          <a:stretch/>
        </p:blipFill>
        <p:spPr>
          <a:xfrm>
            <a:off x="278714" y="4071338"/>
            <a:ext cx="2888468" cy="42862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D706F66-EEE9-4842-980B-9910A0B66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8" t="35121" r="21025" b="41502"/>
          <a:stretch/>
        </p:blipFill>
        <p:spPr>
          <a:xfrm>
            <a:off x="287978" y="5514711"/>
            <a:ext cx="2888468" cy="428625"/>
          </a:xfrm>
          <a:prstGeom prst="rect">
            <a:avLst/>
          </a:prstGeom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0521467-F5FC-400A-920C-D1F918B553DE}"/>
              </a:ext>
            </a:extLst>
          </p:cNvPr>
          <p:cNvSpPr/>
          <p:nvPr/>
        </p:nvSpPr>
        <p:spPr>
          <a:xfrm>
            <a:off x="1912690" y="4095341"/>
            <a:ext cx="400792" cy="345785"/>
          </a:xfrm>
          <a:prstGeom prst="round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F08FED92-4B45-484E-8210-20CBC76C3F29}"/>
              </a:ext>
            </a:extLst>
          </p:cNvPr>
          <p:cNvSpPr/>
          <p:nvPr/>
        </p:nvSpPr>
        <p:spPr>
          <a:xfrm>
            <a:off x="2334946" y="4095342"/>
            <a:ext cx="400792" cy="34578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E1C234BF-77F6-42F4-AA5B-0588F5E50797}"/>
              </a:ext>
            </a:extLst>
          </p:cNvPr>
          <p:cNvSpPr/>
          <p:nvPr/>
        </p:nvSpPr>
        <p:spPr>
          <a:xfrm>
            <a:off x="2766390" y="4095342"/>
            <a:ext cx="400792" cy="34578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6E4637C-A6B8-4BA2-A028-FC1F0475F420}"/>
              </a:ext>
            </a:extLst>
          </p:cNvPr>
          <p:cNvSpPr/>
          <p:nvPr/>
        </p:nvSpPr>
        <p:spPr>
          <a:xfrm>
            <a:off x="2401782" y="4172690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2D15E75F-1088-48F8-819C-D787CC2ABA12}"/>
              </a:ext>
            </a:extLst>
          </p:cNvPr>
          <p:cNvSpPr/>
          <p:nvPr/>
        </p:nvSpPr>
        <p:spPr>
          <a:xfrm>
            <a:off x="2823344" y="4180786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51B1DEA7-9F8B-4F30-A2CA-265C64B1DC0B}"/>
              </a:ext>
            </a:extLst>
          </p:cNvPr>
          <p:cNvSpPr/>
          <p:nvPr/>
        </p:nvSpPr>
        <p:spPr>
          <a:xfrm>
            <a:off x="1989484" y="5613754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D8EDEE30-43B0-45BC-B7B5-487368A15253}"/>
              </a:ext>
            </a:extLst>
          </p:cNvPr>
          <p:cNvSpPr/>
          <p:nvPr/>
        </p:nvSpPr>
        <p:spPr>
          <a:xfrm>
            <a:off x="2411046" y="5621850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0A5341-C2A4-4758-BC8B-4AFC81859D65}"/>
              </a:ext>
            </a:extLst>
          </p:cNvPr>
          <p:cNvSpPr/>
          <p:nvPr/>
        </p:nvSpPr>
        <p:spPr>
          <a:xfrm rot="16978797">
            <a:off x="3940486" y="4264443"/>
            <a:ext cx="259911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0" name="Picture 2" descr="シングルボードコンピュータのイラスト | かわいいフリー素材集 いらすとや">
            <a:extLst>
              <a:ext uri="{FF2B5EF4-FFF2-40B4-BE49-F238E27FC236}">
                <a16:creationId xmlns:a16="http://schemas.microsoft.com/office/drawing/2014/main" id="{B8ADB13E-3AEF-4804-BA16-5648D2F9E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62" y="4212659"/>
            <a:ext cx="348940" cy="3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9D045274-ABC6-4DC4-B6E9-C45F1372D6A5}"/>
              </a:ext>
            </a:extLst>
          </p:cNvPr>
          <p:cNvSpPr/>
          <p:nvPr/>
        </p:nvSpPr>
        <p:spPr>
          <a:xfrm>
            <a:off x="3986305" y="3924978"/>
            <a:ext cx="266700" cy="266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B16C118-3321-4AF8-9CE7-3A2DBB911D1F}"/>
              </a:ext>
            </a:extLst>
          </p:cNvPr>
          <p:cNvSpPr/>
          <p:nvPr/>
        </p:nvSpPr>
        <p:spPr>
          <a:xfrm rot="16978797">
            <a:off x="3985655" y="5675707"/>
            <a:ext cx="259911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2" name="Picture 2" descr="シングルボードコンピュータのイラスト | かわいいフリー素材集 いらすとや">
            <a:extLst>
              <a:ext uri="{FF2B5EF4-FFF2-40B4-BE49-F238E27FC236}">
                <a16:creationId xmlns:a16="http://schemas.microsoft.com/office/drawing/2014/main" id="{7117D439-E54F-4EDD-9444-F108765E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31" y="5623923"/>
            <a:ext cx="348940" cy="3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楕円 42">
            <a:extLst>
              <a:ext uri="{FF2B5EF4-FFF2-40B4-BE49-F238E27FC236}">
                <a16:creationId xmlns:a16="http://schemas.microsoft.com/office/drawing/2014/main" id="{3CED5FD1-219F-433C-88AF-A9777D3616FD}"/>
              </a:ext>
            </a:extLst>
          </p:cNvPr>
          <p:cNvSpPr/>
          <p:nvPr/>
        </p:nvSpPr>
        <p:spPr>
          <a:xfrm>
            <a:off x="4031474" y="5336242"/>
            <a:ext cx="266700" cy="266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C18D0C7-4201-47E1-B9B6-5C9C80BC37F1}"/>
              </a:ext>
            </a:extLst>
          </p:cNvPr>
          <p:cNvSpPr/>
          <p:nvPr/>
        </p:nvSpPr>
        <p:spPr>
          <a:xfrm rot="21087482">
            <a:off x="4065411" y="3836468"/>
            <a:ext cx="45719" cy="753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158186B5-2CE9-4AB0-8AB5-9193AFFA5727}"/>
              </a:ext>
            </a:extLst>
          </p:cNvPr>
          <p:cNvSpPr/>
          <p:nvPr/>
        </p:nvSpPr>
        <p:spPr>
          <a:xfrm rot="760596">
            <a:off x="4144051" y="3839304"/>
            <a:ext cx="45719" cy="787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243CB0D-E3F8-445B-9F9D-701E1B0C469B}"/>
              </a:ext>
            </a:extLst>
          </p:cNvPr>
          <p:cNvSpPr/>
          <p:nvPr/>
        </p:nvSpPr>
        <p:spPr>
          <a:xfrm rot="2354281">
            <a:off x="4210409" y="3876532"/>
            <a:ext cx="45719" cy="740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DBF5092-6759-48E4-B796-1B6FDDD96C57}"/>
              </a:ext>
            </a:extLst>
          </p:cNvPr>
          <p:cNvSpPr/>
          <p:nvPr/>
        </p:nvSpPr>
        <p:spPr>
          <a:xfrm rot="760596">
            <a:off x="4186481" y="5250549"/>
            <a:ext cx="45719" cy="787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BA0F861-69BE-41BB-92B5-FE00DFC8D017}"/>
              </a:ext>
            </a:extLst>
          </p:cNvPr>
          <p:cNvSpPr/>
          <p:nvPr/>
        </p:nvSpPr>
        <p:spPr>
          <a:xfrm rot="2354281">
            <a:off x="4252839" y="5287777"/>
            <a:ext cx="45719" cy="740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FAA4530-6AEB-4F70-ABC4-D29F21897D97}"/>
              </a:ext>
            </a:extLst>
          </p:cNvPr>
          <p:cNvSpPr txBox="1"/>
          <p:nvPr/>
        </p:nvSpPr>
        <p:spPr>
          <a:xfrm>
            <a:off x="187366" y="3687724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あかのパワー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で光らせるほうほう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FD758ED-12C4-46FE-AE37-270ADFBF8DE2}"/>
              </a:ext>
            </a:extLst>
          </p:cNvPr>
          <p:cNvSpPr txBox="1"/>
          <p:nvPr/>
        </p:nvSpPr>
        <p:spPr>
          <a:xfrm>
            <a:off x="217566" y="5140087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あおのパワー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で光らせるほうほう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E5DF0810-CC58-43C0-8008-EB8778467967}"/>
              </a:ext>
            </a:extLst>
          </p:cNvPr>
          <p:cNvSpPr/>
          <p:nvPr/>
        </p:nvSpPr>
        <p:spPr>
          <a:xfrm>
            <a:off x="1908490" y="5534534"/>
            <a:ext cx="400792" cy="345785"/>
          </a:xfrm>
          <a:prstGeom prst="round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7505DB68-F7AD-4203-853C-DDF8C987C50F}"/>
              </a:ext>
            </a:extLst>
          </p:cNvPr>
          <p:cNvSpPr/>
          <p:nvPr/>
        </p:nvSpPr>
        <p:spPr>
          <a:xfrm>
            <a:off x="2330746" y="5534535"/>
            <a:ext cx="400792" cy="34578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912F40C1-324B-4198-8810-1088C2FC7A12}"/>
              </a:ext>
            </a:extLst>
          </p:cNvPr>
          <p:cNvSpPr/>
          <p:nvPr/>
        </p:nvSpPr>
        <p:spPr>
          <a:xfrm>
            <a:off x="2762190" y="5534535"/>
            <a:ext cx="400792" cy="34578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216D6765-DAD2-4AA3-9238-0B4A45ABA6EF}"/>
              </a:ext>
            </a:extLst>
          </p:cNvPr>
          <p:cNvSpPr/>
          <p:nvPr/>
        </p:nvSpPr>
        <p:spPr>
          <a:xfrm>
            <a:off x="3357200" y="4096864"/>
            <a:ext cx="344350" cy="26353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矢印: 右 57">
            <a:extLst>
              <a:ext uri="{FF2B5EF4-FFF2-40B4-BE49-F238E27FC236}">
                <a16:creationId xmlns:a16="http://schemas.microsoft.com/office/drawing/2014/main" id="{1AB961DF-03E5-41B7-90F0-CB1DD4F3B40F}"/>
              </a:ext>
            </a:extLst>
          </p:cNvPr>
          <p:cNvSpPr/>
          <p:nvPr/>
        </p:nvSpPr>
        <p:spPr>
          <a:xfrm>
            <a:off x="3366464" y="5525739"/>
            <a:ext cx="344350" cy="26353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1E144BBB-74DD-4167-961F-69B2F1212594}"/>
              </a:ext>
            </a:extLst>
          </p:cNvPr>
          <p:cNvSpPr/>
          <p:nvPr/>
        </p:nvSpPr>
        <p:spPr>
          <a:xfrm>
            <a:off x="886341" y="4534571"/>
            <a:ext cx="884838" cy="297050"/>
          </a:xfrm>
          <a:prstGeom prst="wedgeRoundRectCallout">
            <a:avLst>
              <a:gd name="adj1" fmla="val 67268"/>
              <a:gd name="adj2" fmla="val -89395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あかのパワー↑</a:t>
            </a:r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B01B18C6-8B73-43E5-B6F4-B562875C5405}"/>
              </a:ext>
            </a:extLst>
          </p:cNvPr>
          <p:cNvSpPr/>
          <p:nvPr/>
        </p:nvSpPr>
        <p:spPr>
          <a:xfrm>
            <a:off x="1957579" y="6015778"/>
            <a:ext cx="884838" cy="297050"/>
          </a:xfrm>
          <a:prstGeom prst="wedgeRoundRectCallout">
            <a:avLst>
              <a:gd name="adj1" fmla="val 67268"/>
              <a:gd name="adj2" fmla="val -8939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あおのパワー↑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CA20F4D-ADB1-4BA5-9AC5-015D0D02FB74}"/>
              </a:ext>
            </a:extLst>
          </p:cNvPr>
          <p:cNvSpPr txBox="1"/>
          <p:nvPr/>
        </p:nvSpPr>
        <p:spPr>
          <a:xfrm>
            <a:off x="4719432" y="862183"/>
            <a:ext cx="40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プログラムのかきこみかた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F53A606-9A38-4E99-83D5-A4A1C36E4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924" y="1626962"/>
            <a:ext cx="4206012" cy="2762686"/>
          </a:xfrm>
          <a:prstGeom prst="rect">
            <a:avLst/>
          </a:prstGeom>
        </p:spPr>
      </p:pic>
      <p:sp>
        <p:nvSpPr>
          <p:cNvPr id="73" name="吹き出し: 角を丸めた四角形 72">
            <a:extLst>
              <a:ext uri="{FF2B5EF4-FFF2-40B4-BE49-F238E27FC236}">
                <a16:creationId xmlns:a16="http://schemas.microsoft.com/office/drawing/2014/main" id="{74D66C88-4311-41F3-8596-FB4CFC126D59}"/>
              </a:ext>
            </a:extLst>
          </p:cNvPr>
          <p:cNvSpPr/>
          <p:nvPr/>
        </p:nvSpPr>
        <p:spPr>
          <a:xfrm>
            <a:off x="7256563" y="1674308"/>
            <a:ext cx="1624658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①光のパワーをかえる</a:t>
            </a:r>
          </a:p>
        </p:txBody>
      </p:sp>
      <p:sp>
        <p:nvSpPr>
          <p:cNvPr id="74" name="吹き出し: 角を丸めた四角形 73">
            <a:extLst>
              <a:ext uri="{FF2B5EF4-FFF2-40B4-BE49-F238E27FC236}">
                <a16:creationId xmlns:a16="http://schemas.microsoft.com/office/drawing/2014/main" id="{FEF81C9F-1D52-4172-9CD9-87FDC4925363}"/>
              </a:ext>
            </a:extLst>
          </p:cNvPr>
          <p:cNvSpPr/>
          <p:nvPr/>
        </p:nvSpPr>
        <p:spPr>
          <a:xfrm>
            <a:off x="6570844" y="3362001"/>
            <a:ext cx="1624658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②ダウンロードをおす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5CF3B64-4414-4510-8252-D2BED1507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298" y="4838955"/>
            <a:ext cx="821264" cy="1493206"/>
          </a:xfrm>
          <a:prstGeom prst="rect">
            <a:avLst/>
          </a:prstGeom>
        </p:spPr>
      </p:pic>
      <p:sp>
        <p:nvSpPr>
          <p:cNvPr id="23" name="矢印: 上向き折線 22">
            <a:extLst>
              <a:ext uri="{FF2B5EF4-FFF2-40B4-BE49-F238E27FC236}">
                <a16:creationId xmlns:a16="http://schemas.microsoft.com/office/drawing/2014/main" id="{791E8E8F-14A4-48E9-8689-9B38BBBFE853}"/>
              </a:ext>
            </a:extLst>
          </p:cNvPr>
          <p:cNvSpPr/>
          <p:nvPr/>
        </p:nvSpPr>
        <p:spPr>
          <a:xfrm rot="5400000">
            <a:off x="4803820" y="4668885"/>
            <a:ext cx="919432" cy="828658"/>
          </a:xfrm>
          <a:prstGeom prst="bentUpArrow">
            <a:avLst>
              <a:gd name="adj1" fmla="val 25000"/>
              <a:gd name="adj2" fmla="val 25000"/>
              <a:gd name="adj3" fmla="val 1948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吹き出し: 角を丸めた四角形 89">
            <a:extLst>
              <a:ext uri="{FF2B5EF4-FFF2-40B4-BE49-F238E27FC236}">
                <a16:creationId xmlns:a16="http://schemas.microsoft.com/office/drawing/2014/main" id="{90425F01-31E4-410F-921B-EDA589D105EE}"/>
              </a:ext>
            </a:extLst>
          </p:cNvPr>
          <p:cNvSpPr/>
          <p:nvPr/>
        </p:nvSpPr>
        <p:spPr>
          <a:xfrm>
            <a:off x="7348909" y="4594696"/>
            <a:ext cx="1680537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③マイクロビットが光る！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0831193-EA74-4BD0-8148-2A327ECE2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387" y="4962608"/>
            <a:ext cx="401662" cy="719395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1C7503B8-3B1F-47D0-8362-AC0F96BC1991}"/>
              </a:ext>
            </a:extLst>
          </p:cNvPr>
          <p:cNvSpPr/>
          <p:nvPr/>
        </p:nvSpPr>
        <p:spPr>
          <a:xfrm>
            <a:off x="6217937" y="5113114"/>
            <a:ext cx="298280" cy="44049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469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いろいろな光をまぜてみよう！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60E24C-E468-47D3-9EE9-624C42705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8" t="23880" r="10457"/>
          <a:stretch/>
        </p:blipFill>
        <p:spPr>
          <a:xfrm>
            <a:off x="649660" y="1158283"/>
            <a:ext cx="7309162" cy="52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6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プログラミングで光らせかたをかえてみよう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F622A-8D13-4880-8F30-2434C5361357}"/>
              </a:ext>
            </a:extLst>
          </p:cNvPr>
          <p:cNvSpPr/>
          <p:nvPr/>
        </p:nvSpPr>
        <p:spPr>
          <a:xfrm>
            <a:off x="191799" y="706600"/>
            <a:ext cx="8480252" cy="1923791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12122C-C3EA-46C3-B71E-50EF769E3461}"/>
              </a:ext>
            </a:extLst>
          </p:cNvPr>
          <p:cNvSpPr txBox="1"/>
          <p:nvPr/>
        </p:nvSpPr>
        <p:spPr>
          <a:xfrm>
            <a:off x="239947" y="65696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①同じパワーで光らせる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0DC564-B065-42D1-B323-6BD0689AFAF0}"/>
              </a:ext>
            </a:extLst>
          </p:cNvPr>
          <p:cNvSpPr/>
          <p:nvPr/>
        </p:nvSpPr>
        <p:spPr>
          <a:xfrm>
            <a:off x="191799" y="4712512"/>
            <a:ext cx="8505357" cy="19237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ED0BFC-F3E8-4662-9F24-0DB6297A99EC}"/>
              </a:ext>
            </a:extLst>
          </p:cNvPr>
          <p:cNvSpPr txBox="1"/>
          <p:nvPr/>
        </p:nvSpPr>
        <p:spPr>
          <a:xfrm>
            <a:off x="191799" y="4832885"/>
            <a:ext cx="827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③ふわふわ光らせる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FFD661A-9D64-4858-AE4B-8369ECE4F53B}"/>
              </a:ext>
            </a:extLst>
          </p:cNvPr>
          <p:cNvSpPr/>
          <p:nvPr/>
        </p:nvSpPr>
        <p:spPr>
          <a:xfrm>
            <a:off x="191799" y="2709556"/>
            <a:ext cx="8505358" cy="19237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AB715D3-6E04-4959-A3E3-0708A50D937D}"/>
              </a:ext>
            </a:extLst>
          </p:cNvPr>
          <p:cNvSpPr txBox="1"/>
          <p:nvPr/>
        </p:nvSpPr>
        <p:spPr>
          <a:xfrm>
            <a:off x="191799" y="2828805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②チカチカ光らせる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ーブルの上に置かれた時計&#10;&#10;低い精度で自動的に生成された説明">
            <a:extLst>
              <a:ext uri="{FF2B5EF4-FFF2-40B4-BE49-F238E27FC236}">
                <a16:creationId xmlns:a16="http://schemas.microsoft.com/office/drawing/2014/main" id="{E1290858-3AD6-4437-9B59-0B4C776F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68" y="4832885"/>
            <a:ext cx="2922265" cy="1642491"/>
          </a:xfrm>
          <a:prstGeom prst="rect">
            <a:avLst/>
          </a:prstGeom>
        </p:spPr>
      </p:pic>
      <p:pic>
        <p:nvPicPr>
          <p:cNvPr id="9" name="図 8" descr="皿の上にある帽子&#10;&#10;低い精度で自動的に生成された説明">
            <a:extLst>
              <a:ext uri="{FF2B5EF4-FFF2-40B4-BE49-F238E27FC236}">
                <a16:creationId xmlns:a16="http://schemas.microsoft.com/office/drawing/2014/main" id="{B5DEE305-0C7B-4A53-92E0-0C9CE28D0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68" y="816691"/>
            <a:ext cx="2931402" cy="1647626"/>
          </a:xfrm>
          <a:prstGeom prst="rect">
            <a:avLst/>
          </a:prstGeom>
        </p:spPr>
      </p:pic>
      <p:pic>
        <p:nvPicPr>
          <p:cNvPr id="13" name="図 12" descr="屋内, 座る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A6825EE-965D-4C67-8B08-A9FA0672F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468" y="2841020"/>
            <a:ext cx="2949402" cy="16577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2E8A597-E27C-4B45-A3B4-3DCCE44BF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52" y="1126163"/>
            <a:ext cx="3770971" cy="1414114"/>
          </a:xfrm>
          <a:prstGeom prst="rect">
            <a:avLst/>
          </a:prstGeom>
        </p:spPr>
      </p:pic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71F9E945-5114-46FC-9B6D-45605AF2ED0E}"/>
              </a:ext>
            </a:extLst>
          </p:cNvPr>
          <p:cNvSpPr/>
          <p:nvPr/>
        </p:nvSpPr>
        <p:spPr>
          <a:xfrm>
            <a:off x="1610630" y="1339827"/>
            <a:ext cx="1121896" cy="488518"/>
          </a:xfrm>
          <a:prstGeom prst="wedgeRoundRectCallout">
            <a:avLst>
              <a:gd name="adj1" fmla="val 45558"/>
              <a:gd name="adj2" fmla="val 6874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パワーが大きい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→明るい！</a:t>
            </a:r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AEE31D1-CC7A-4593-B909-0078DD15BB01}"/>
              </a:ext>
            </a:extLst>
          </p:cNvPr>
          <p:cNvSpPr/>
          <p:nvPr/>
        </p:nvSpPr>
        <p:spPr>
          <a:xfrm>
            <a:off x="3229500" y="1398606"/>
            <a:ext cx="837150" cy="488518"/>
          </a:xfrm>
          <a:prstGeom prst="wedgeRoundRectCallout">
            <a:avLst>
              <a:gd name="adj1" fmla="val -49468"/>
              <a:gd name="adj2" fmla="val 6289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じかん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4B55806-2CED-4802-AD07-A20900679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43" y="3145720"/>
            <a:ext cx="3897448" cy="1353044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58177359-13E2-4351-A0D6-C74631341BE5}"/>
              </a:ext>
            </a:extLst>
          </p:cNvPr>
          <p:cNvSpPr/>
          <p:nvPr/>
        </p:nvSpPr>
        <p:spPr>
          <a:xfrm>
            <a:off x="1734303" y="3419701"/>
            <a:ext cx="721701" cy="488518"/>
          </a:xfrm>
          <a:prstGeom prst="wedgeRoundRectCallout">
            <a:avLst>
              <a:gd name="adj1" fmla="val 45558"/>
              <a:gd name="adj2" fmla="val 6874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さいだい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74A2499B-8457-4F46-9D82-D3839452FA8B}"/>
              </a:ext>
            </a:extLst>
          </p:cNvPr>
          <p:cNvSpPr/>
          <p:nvPr/>
        </p:nvSpPr>
        <p:spPr>
          <a:xfrm>
            <a:off x="2553453" y="3419701"/>
            <a:ext cx="837150" cy="488518"/>
          </a:xfrm>
          <a:prstGeom prst="wedgeRoundRectCallout">
            <a:avLst>
              <a:gd name="adj1" fmla="val 8604"/>
              <a:gd name="adj2" fmla="val 5509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さいしょう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3BD18D71-C8D2-4CFB-8C0A-5778EDF691C0}"/>
              </a:ext>
            </a:extLst>
          </p:cNvPr>
          <p:cNvSpPr/>
          <p:nvPr/>
        </p:nvSpPr>
        <p:spPr>
          <a:xfrm>
            <a:off x="3573777" y="3415605"/>
            <a:ext cx="721701" cy="488518"/>
          </a:xfrm>
          <a:prstGeom prst="wedgeRoundRectCallout">
            <a:avLst>
              <a:gd name="adj1" fmla="val -49468"/>
              <a:gd name="adj2" fmla="val 6289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チカチカじかん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41AB9AE0-2272-44F2-80DA-A683B29C9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43" y="5202218"/>
            <a:ext cx="3458407" cy="1389538"/>
          </a:xfrm>
          <a:prstGeom prst="rect">
            <a:avLst/>
          </a:prstGeom>
        </p:spPr>
      </p:pic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66BDA41C-7588-4AB9-93C0-80ED8D90BEC9}"/>
              </a:ext>
            </a:extLst>
          </p:cNvPr>
          <p:cNvSpPr/>
          <p:nvPr/>
        </p:nvSpPr>
        <p:spPr>
          <a:xfrm>
            <a:off x="1426032" y="5440835"/>
            <a:ext cx="721701" cy="488518"/>
          </a:xfrm>
          <a:prstGeom prst="wedgeRoundRectCallout">
            <a:avLst>
              <a:gd name="adj1" fmla="val 45558"/>
              <a:gd name="adj2" fmla="val 6874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さいだい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7" name="吹き出し: 角を丸めた四角形 36">
            <a:extLst>
              <a:ext uri="{FF2B5EF4-FFF2-40B4-BE49-F238E27FC236}">
                <a16:creationId xmlns:a16="http://schemas.microsoft.com/office/drawing/2014/main" id="{D998D287-28B3-4903-947A-1E84BB202137}"/>
              </a:ext>
            </a:extLst>
          </p:cNvPr>
          <p:cNvSpPr/>
          <p:nvPr/>
        </p:nvSpPr>
        <p:spPr>
          <a:xfrm>
            <a:off x="2245182" y="5440835"/>
            <a:ext cx="837150" cy="488518"/>
          </a:xfrm>
          <a:prstGeom prst="wedgeRoundRectCallout">
            <a:avLst>
              <a:gd name="adj1" fmla="val 8604"/>
              <a:gd name="adj2" fmla="val 5509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さいしょう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4D545F49-FBDF-4D96-853E-D20E240D980D}"/>
              </a:ext>
            </a:extLst>
          </p:cNvPr>
          <p:cNvSpPr/>
          <p:nvPr/>
        </p:nvSpPr>
        <p:spPr>
          <a:xfrm>
            <a:off x="3206958" y="5458093"/>
            <a:ext cx="837150" cy="488518"/>
          </a:xfrm>
          <a:prstGeom prst="wedgeRoundRectCallout">
            <a:avLst>
              <a:gd name="adj1" fmla="val -49468"/>
              <a:gd name="adj2" fmla="val 6289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ふわふわじかん</a:t>
            </a:r>
          </a:p>
        </p:txBody>
      </p:sp>
    </p:spTree>
    <p:extLst>
      <p:ext uri="{BB962C8B-B14F-4D97-AF65-F5344CB8AC3E}">
        <p14:creationId xmlns:p14="http://schemas.microsoft.com/office/powerpoint/2010/main" val="296807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プログラミングで光らせかたをかえてみよう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A851393-088E-42D6-8216-06578535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60" y="833273"/>
            <a:ext cx="7966168" cy="5539838"/>
          </a:xfrm>
          <a:prstGeom prst="rect">
            <a:avLst/>
          </a:prstGeom>
        </p:spPr>
      </p:pic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2E93C9D-78F7-4718-9CDF-5FF4C10F52AA}"/>
              </a:ext>
            </a:extLst>
          </p:cNvPr>
          <p:cNvSpPr/>
          <p:nvPr/>
        </p:nvSpPr>
        <p:spPr>
          <a:xfrm>
            <a:off x="633314" y="1919931"/>
            <a:ext cx="3717014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C584342F-786A-401D-AD59-2AE0192206CC}"/>
              </a:ext>
            </a:extLst>
          </p:cNvPr>
          <p:cNvSpPr/>
          <p:nvPr/>
        </p:nvSpPr>
        <p:spPr>
          <a:xfrm>
            <a:off x="517661" y="4058177"/>
            <a:ext cx="2244646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円弧 25">
            <a:extLst>
              <a:ext uri="{FF2B5EF4-FFF2-40B4-BE49-F238E27FC236}">
                <a16:creationId xmlns:a16="http://schemas.microsoft.com/office/drawing/2014/main" id="{E2AF6E4D-EB78-4909-8C09-FE1007E347CD}"/>
              </a:ext>
            </a:extLst>
          </p:cNvPr>
          <p:cNvSpPr/>
          <p:nvPr/>
        </p:nvSpPr>
        <p:spPr>
          <a:xfrm rot="8100000">
            <a:off x="1391603" y="1816794"/>
            <a:ext cx="2200437" cy="2430009"/>
          </a:xfrm>
          <a:prstGeom prst="arc">
            <a:avLst>
              <a:gd name="adj1" fmla="val 20343152"/>
              <a:gd name="adj2" fmla="val 3900650"/>
            </a:avLst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75BB750-E2AD-463E-882A-EC32B86401A8}"/>
              </a:ext>
            </a:extLst>
          </p:cNvPr>
          <p:cNvSpPr/>
          <p:nvPr/>
        </p:nvSpPr>
        <p:spPr>
          <a:xfrm>
            <a:off x="158076" y="2944868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①出す</a:t>
            </a: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BAE47EDE-B368-417F-917D-EC3CDC1EDD31}"/>
              </a:ext>
            </a:extLst>
          </p:cNvPr>
          <p:cNvSpPr/>
          <p:nvPr/>
        </p:nvSpPr>
        <p:spPr>
          <a:xfrm>
            <a:off x="4350328" y="4530365"/>
            <a:ext cx="3860800" cy="595817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95782201-2932-4D38-A80F-B0EBAFCF5191}"/>
              </a:ext>
            </a:extLst>
          </p:cNvPr>
          <p:cNvSpPr/>
          <p:nvPr/>
        </p:nvSpPr>
        <p:spPr>
          <a:xfrm>
            <a:off x="1639984" y="2149051"/>
            <a:ext cx="5089236" cy="5539838"/>
          </a:xfrm>
          <a:prstGeom prst="arc">
            <a:avLst>
              <a:gd name="adj1" fmla="val 16556893"/>
              <a:gd name="adj2" fmla="val 21017093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吹き出し: 角を丸めた四角形 39">
            <a:extLst>
              <a:ext uri="{FF2B5EF4-FFF2-40B4-BE49-F238E27FC236}">
                <a16:creationId xmlns:a16="http://schemas.microsoft.com/office/drawing/2014/main" id="{1E915249-1926-47D2-B8F7-543501FDB144}"/>
              </a:ext>
            </a:extLst>
          </p:cNvPr>
          <p:cNvSpPr/>
          <p:nvPr/>
        </p:nvSpPr>
        <p:spPr>
          <a:xfrm>
            <a:off x="4016850" y="2536727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②入れる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E6667295-9FD4-48C8-9EAC-FA4373D44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08" r="43026"/>
          <a:stretch/>
        </p:blipFill>
        <p:spPr>
          <a:xfrm>
            <a:off x="244960" y="5864528"/>
            <a:ext cx="2396319" cy="472189"/>
          </a:xfrm>
          <a:prstGeom prst="rect">
            <a:avLst/>
          </a:prstGeom>
        </p:spPr>
      </p:pic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F696B6D-5D10-47DB-9FCC-326E9319A29B}"/>
              </a:ext>
            </a:extLst>
          </p:cNvPr>
          <p:cNvSpPr/>
          <p:nvPr/>
        </p:nvSpPr>
        <p:spPr>
          <a:xfrm>
            <a:off x="2207908" y="5167213"/>
            <a:ext cx="1624658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③ダウンロードをおす</a:t>
            </a:r>
          </a:p>
        </p:txBody>
      </p:sp>
    </p:spTree>
    <p:extLst>
      <p:ext uri="{BB962C8B-B14F-4D97-AF65-F5344CB8AC3E}">
        <p14:creationId xmlns:p14="http://schemas.microsoft.com/office/powerpoint/2010/main" val="187668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1957CF-302C-4DB8-B2EA-DF899C3B44D6}"/>
              </a:ext>
            </a:extLst>
          </p:cNvPr>
          <p:cNvSpPr/>
          <p:nvPr/>
        </p:nvSpPr>
        <p:spPr>
          <a:xfrm>
            <a:off x="147518" y="3710888"/>
            <a:ext cx="3609975" cy="284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せんせいのつくってみた！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5C734F6-206E-45F1-9A5F-0474D82C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44" y="765699"/>
            <a:ext cx="3219503" cy="274341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93A2327-08FC-4B31-A9E9-F9572E078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7"/>
          <a:stretch/>
        </p:blipFill>
        <p:spPr bwMode="auto">
          <a:xfrm>
            <a:off x="1611144" y="4553350"/>
            <a:ext cx="1692708" cy="4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B689303-BA78-47C6-819E-D3BF99FD5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7"/>
          <a:stretch/>
        </p:blipFill>
        <p:spPr bwMode="auto">
          <a:xfrm>
            <a:off x="1623893" y="5195411"/>
            <a:ext cx="169270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CB312A8-2532-4AAB-84EF-F1A39CA3A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7"/>
          <a:stretch/>
        </p:blipFill>
        <p:spPr bwMode="auto">
          <a:xfrm>
            <a:off x="1623893" y="5857916"/>
            <a:ext cx="169270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EADDA9-8936-4CAB-A9D7-21B278310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7"/>
          <a:stretch/>
        </p:blipFill>
        <p:spPr bwMode="auto">
          <a:xfrm>
            <a:off x="1611144" y="3918326"/>
            <a:ext cx="1692708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矢印: 下 2">
            <a:extLst>
              <a:ext uri="{FF2B5EF4-FFF2-40B4-BE49-F238E27FC236}">
                <a16:creationId xmlns:a16="http://schemas.microsoft.com/office/drawing/2014/main" id="{7E9AFB4D-77F0-438E-843A-9CDE892323A9}"/>
              </a:ext>
            </a:extLst>
          </p:cNvPr>
          <p:cNvSpPr/>
          <p:nvPr/>
        </p:nvSpPr>
        <p:spPr>
          <a:xfrm>
            <a:off x="1623893" y="3377513"/>
            <a:ext cx="602861" cy="44767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9FC939F-6CC8-46C2-9DCE-E640FB18E4F5}"/>
              </a:ext>
            </a:extLst>
          </p:cNvPr>
          <p:cNvSpPr txBox="1"/>
          <p:nvPr/>
        </p:nvSpPr>
        <p:spPr>
          <a:xfrm>
            <a:off x="562558" y="3985056"/>
            <a:ext cx="8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あか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DBA6FD-F9A1-49C6-A0E1-B0913A7E55D6}"/>
              </a:ext>
            </a:extLst>
          </p:cNvPr>
          <p:cNvSpPr txBox="1"/>
          <p:nvPr/>
        </p:nvSpPr>
        <p:spPr>
          <a:xfrm>
            <a:off x="562558" y="4573972"/>
            <a:ext cx="8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みどり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2C625E0-6841-45DA-929C-40EE57A3FE90}"/>
              </a:ext>
            </a:extLst>
          </p:cNvPr>
          <p:cNvSpPr txBox="1"/>
          <p:nvPr/>
        </p:nvSpPr>
        <p:spPr>
          <a:xfrm>
            <a:off x="562558" y="5183409"/>
            <a:ext cx="10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きんいろ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00E744-2FB0-4B38-BF1E-4D937A4B8420}"/>
              </a:ext>
            </a:extLst>
          </p:cNvPr>
          <p:cNvSpPr txBox="1"/>
          <p:nvPr/>
        </p:nvSpPr>
        <p:spPr>
          <a:xfrm>
            <a:off x="670557" y="5857916"/>
            <a:ext cx="10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しろ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84351748-4B55-4400-9D26-1CD5BCD6A70D}"/>
              </a:ext>
            </a:extLst>
          </p:cNvPr>
          <p:cNvSpPr/>
          <p:nvPr/>
        </p:nvSpPr>
        <p:spPr>
          <a:xfrm>
            <a:off x="3920001" y="3429000"/>
            <a:ext cx="602861" cy="7066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1AEE6D4-5072-49E2-8361-832EE8D72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829" y="2737875"/>
            <a:ext cx="3982857" cy="3672194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FB43FC0-BCB1-4632-84E6-71D0428C2D98}"/>
              </a:ext>
            </a:extLst>
          </p:cNvPr>
          <p:cNvSpPr txBox="1"/>
          <p:nvPr/>
        </p:nvSpPr>
        <p:spPr>
          <a:xfrm>
            <a:off x="4710829" y="1923766"/>
            <a:ext cx="4098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クリスマスのとき、机にかざっておくと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よさそうな色でつくってみました。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A6516EF-3F9E-4911-A731-4FC6569B8DD9}"/>
              </a:ext>
            </a:extLst>
          </p:cNvPr>
          <p:cNvSpPr txBox="1"/>
          <p:nvPr/>
        </p:nvSpPr>
        <p:spPr>
          <a:xfrm>
            <a:off x="7120575" y="6030955"/>
            <a:ext cx="187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ゆっくり光らせる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→じかん</a:t>
            </a:r>
            <a:r>
              <a:rPr kumimoji="1" lang="en-US" altLang="ja-JP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: 2000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8DC674-E6B2-4854-AD5E-24D454863260}"/>
              </a:ext>
            </a:extLst>
          </p:cNvPr>
          <p:cNvSpPr/>
          <p:nvPr/>
        </p:nvSpPr>
        <p:spPr>
          <a:xfrm>
            <a:off x="4904509" y="3160401"/>
            <a:ext cx="3546764" cy="75792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D9A7775-8302-4986-BD04-E33EA6A2DFD4}"/>
              </a:ext>
            </a:extLst>
          </p:cNvPr>
          <p:cNvSpPr/>
          <p:nvPr/>
        </p:nvSpPr>
        <p:spPr>
          <a:xfrm>
            <a:off x="4939010" y="3913953"/>
            <a:ext cx="3642432" cy="660019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CB466F1-65D2-426D-87BD-826F24A4249A}"/>
              </a:ext>
            </a:extLst>
          </p:cNvPr>
          <p:cNvSpPr/>
          <p:nvPr/>
        </p:nvSpPr>
        <p:spPr>
          <a:xfrm>
            <a:off x="4904508" y="4553350"/>
            <a:ext cx="3789177" cy="75792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D58EB38-6459-4993-A652-95B051C50865}"/>
              </a:ext>
            </a:extLst>
          </p:cNvPr>
          <p:cNvSpPr/>
          <p:nvPr/>
        </p:nvSpPr>
        <p:spPr>
          <a:xfrm>
            <a:off x="4945991" y="5311275"/>
            <a:ext cx="3863679" cy="757925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518827-BB05-4A75-9A68-040F9699FA86}"/>
              </a:ext>
            </a:extLst>
          </p:cNvPr>
          <p:cNvSpPr txBox="1"/>
          <p:nvPr/>
        </p:nvSpPr>
        <p:spPr>
          <a:xfrm>
            <a:off x="7708835" y="3160401"/>
            <a:ext cx="8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</a:t>
            </a:r>
            <a:endParaRPr kumimoji="1" lang="en-US" altLang="ja-JP" sz="18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D19285B-0266-498D-8F30-FD51F5BA9D56}"/>
              </a:ext>
            </a:extLst>
          </p:cNvPr>
          <p:cNvSpPr txBox="1"/>
          <p:nvPr/>
        </p:nvSpPr>
        <p:spPr>
          <a:xfrm>
            <a:off x="7708835" y="3848657"/>
            <a:ext cx="83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みどり</a:t>
            </a:r>
            <a:endParaRPr kumimoji="1" lang="en-US" altLang="ja-JP" sz="1800" b="1" dirty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871DD9C-4047-4028-A89D-D88ED8EEB80C}"/>
              </a:ext>
            </a:extLst>
          </p:cNvPr>
          <p:cNvSpPr txBox="1"/>
          <p:nvPr/>
        </p:nvSpPr>
        <p:spPr>
          <a:xfrm>
            <a:off x="7708835" y="4553545"/>
            <a:ext cx="10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きんいろ</a:t>
            </a:r>
            <a:endParaRPr kumimoji="1" lang="en-US" altLang="ja-JP" sz="1800" b="1" dirty="0">
              <a:solidFill>
                <a:schemeClr val="accent6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8EC5AC-9CB9-4352-9980-F1731E1E6A4B}"/>
              </a:ext>
            </a:extLst>
          </p:cNvPr>
          <p:cNvSpPr txBox="1"/>
          <p:nvPr/>
        </p:nvSpPr>
        <p:spPr>
          <a:xfrm>
            <a:off x="7875821" y="5241801"/>
            <a:ext cx="10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しろ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873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B81D96C-83A8-47C6-AEB2-68FE60FBC839}"/>
              </a:ext>
            </a:extLst>
          </p:cNvPr>
          <p:cNvSpPr txBox="1"/>
          <p:nvPr/>
        </p:nvSpPr>
        <p:spPr>
          <a:xfrm>
            <a:off x="352698" y="966653"/>
            <a:ext cx="817734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自己紹介</a:t>
            </a:r>
            <a:endParaRPr kumimoji="1"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オリエンテーション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色について勉強するよ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つくる体験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カラーキャッチャーを作るよ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動かす体験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プログラミングで光を動かすよ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考える体験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ゲームで色の理解を深めるよ</a:t>
            </a:r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ふりかえり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Google Shape;283;p11">
            <a:extLst>
              <a:ext uri="{FF2B5EF4-FFF2-40B4-BE49-F238E27FC236}">
                <a16:creationId xmlns:a16="http://schemas.microsoft.com/office/drawing/2014/main" id="{DCC76680-E4DD-4B79-A25A-A2CCA2CBD4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ブロックをふやしたいときは？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F3D5897-879F-40E7-98BE-691C4538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9" y="1073827"/>
            <a:ext cx="6708182" cy="4227846"/>
          </a:xfrm>
          <a:prstGeom prst="rect">
            <a:avLst/>
          </a:prstGeom>
        </p:spPr>
      </p:pic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9C3B7A5C-4376-4202-B80B-81E75F44CEEE}"/>
              </a:ext>
            </a:extLst>
          </p:cNvPr>
          <p:cNvSpPr/>
          <p:nvPr/>
        </p:nvSpPr>
        <p:spPr>
          <a:xfrm>
            <a:off x="3692303" y="1339687"/>
            <a:ext cx="1267623" cy="433279"/>
          </a:xfrm>
          <a:prstGeom prst="wedgeRoundRectCallout">
            <a:avLst>
              <a:gd name="adj1" fmla="val 46730"/>
              <a:gd name="adj2" fmla="val 7398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②みぎクリック</a:t>
            </a:r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4A5F48C1-5A61-4FED-8CDE-46EF020C3CD4}"/>
              </a:ext>
            </a:extLst>
          </p:cNvPr>
          <p:cNvSpPr/>
          <p:nvPr/>
        </p:nvSpPr>
        <p:spPr>
          <a:xfrm>
            <a:off x="1166158" y="1073827"/>
            <a:ext cx="1267623" cy="433279"/>
          </a:xfrm>
          <a:prstGeom prst="wedgeRoundRectCallout">
            <a:avLst>
              <a:gd name="adj1" fmla="val 46730"/>
              <a:gd name="adj2" fmla="val 7398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①ふやしたい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ブロックをえらぶ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C7C457D-8062-4A31-AFA5-3B92F0338C09}"/>
              </a:ext>
            </a:extLst>
          </p:cNvPr>
          <p:cNvSpPr/>
          <p:nvPr/>
        </p:nvSpPr>
        <p:spPr>
          <a:xfrm>
            <a:off x="3491344" y="2062598"/>
            <a:ext cx="2055062" cy="6730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Picture 2" descr="マウスのイラスト（コンピューター）">
            <a:extLst>
              <a:ext uri="{FF2B5EF4-FFF2-40B4-BE49-F238E27FC236}">
                <a16:creationId xmlns:a16="http://schemas.microsoft.com/office/drawing/2014/main" id="{771318E0-52C5-4525-BEE5-92AC3665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24" y="1893768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17109175-6E1C-4373-B8A0-B23759F7FEAF}"/>
              </a:ext>
            </a:extLst>
          </p:cNvPr>
          <p:cNvSpPr/>
          <p:nvPr/>
        </p:nvSpPr>
        <p:spPr>
          <a:xfrm>
            <a:off x="2223721" y="2387244"/>
            <a:ext cx="1267623" cy="433279"/>
          </a:xfrm>
          <a:prstGeom prst="wedgeRoundRectCallout">
            <a:avLst>
              <a:gd name="adj1" fmla="val 57660"/>
              <a:gd name="adj2" fmla="val -3899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③“複製する”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618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フラワーキャッスル">
            <a:extLst>
              <a:ext uri="{FF2B5EF4-FFF2-40B4-BE49-F238E27FC236}">
                <a16:creationId xmlns:a16="http://schemas.microsoft.com/office/drawing/2014/main" id="{5C3AD4CC-AFCD-4C29-8866-19CCE5FC7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92"/>
          <a:stretch/>
        </p:blipFill>
        <p:spPr bwMode="auto">
          <a:xfrm>
            <a:off x="83416" y="833714"/>
            <a:ext cx="7850621" cy="53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392D946C-C303-4BD5-AE1F-F7B32CE3A798}"/>
              </a:ext>
            </a:extLst>
          </p:cNvPr>
          <p:cNvSpPr/>
          <p:nvPr/>
        </p:nvSpPr>
        <p:spPr>
          <a:xfrm>
            <a:off x="2800062" y="4903981"/>
            <a:ext cx="5372388" cy="1034580"/>
          </a:xfrm>
          <a:prstGeom prst="wedgeRoundRectCallout">
            <a:avLst>
              <a:gd name="adj1" fmla="val -46294"/>
              <a:gd name="adj2" fmla="val -10379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きれいなイルミネーションも</a:t>
            </a:r>
            <a:endParaRPr kumimoji="1" lang="en-US" altLang="ja-JP" sz="24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こうやって光の色をくみあわせてつくられます</a:t>
            </a:r>
          </a:p>
        </p:txBody>
      </p:sp>
    </p:spTree>
    <p:extLst>
      <p:ext uri="{BB962C8B-B14F-4D97-AF65-F5344CB8AC3E}">
        <p14:creationId xmlns:p14="http://schemas.microsoft.com/office/powerpoint/2010/main" val="210011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カウンターの上にあるケーキ&#10;&#10;低い精度で自動的に生成された説明">
            <a:extLst>
              <a:ext uri="{FF2B5EF4-FFF2-40B4-BE49-F238E27FC236}">
                <a16:creationId xmlns:a16="http://schemas.microsoft.com/office/drawing/2014/main" id="{A9003102-43D5-4AD1-8CD7-A827985F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7" y="969313"/>
            <a:ext cx="6897658" cy="5173243"/>
          </a:xfrm>
          <a:prstGeom prst="rect">
            <a:avLst/>
          </a:prstGeom>
        </p:spPr>
      </p:pic>
      <p:sp>
        <p:nvSpPr>
          <p:cNvPr id="345" name="Google Shape;345;p15"/>
          <p:cNvSpPr txBox="1">
            <a:spLocks noGrp="1"/>
          </p:cNvSpPr>
          <p:nvPr>
            <p:ph type="body" idx="1"/>
          </p:nvPr>
        </p:nvSpPr>
        <p:spPr>
          <a:xfrm>
            <a:off x="990600" y="727206"/>
            <a:ext cx="8153400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ln w="3810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カラーキャッチャーで身の回りの</a:t>
            </a:r>
            <a:endParaRPr lang="en-US" altLang="ja-JP" sz="3600" b="1" dirty="0">
              <a:ln w="381000"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ln w="3810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光の色をすいとってみよう！</a:t>
            </a:r>
            <a:endParaRPr sz="3600" b="1" dirty="0">
              <a:ln w="381000">
                <a:solidFill>
                  <a:schemeClr val="accent5">
                    <a:lumMod val="20000"/>
                    <a:lumOff val="80000"/>
                  </a:schemeClr>
                </a:solidFill>
              </a:ln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  <p:sp>
        <p:nvSpPr>
          <p:cNvPr id="4" name="Google Shape;345;p15">
            <a:extLst>
              <a:ext uri="{FF2B5EF4-FFF2-40B4-BE49-F238E27FC236}">
                <a16:creationId xmlns:a16="http://schemas.microsoft.com/office/drawing/2014/main" id="{3DDFD903-86C1-4D06-AB2B-7284686D10CF}"/>
              </a:ext>
            </a:extLst>
          </p:cNvPr>
          <p:cNvSpPr txBox="1">
            <a:spLocks/>
          </p:cNvSpPr>
          <p:nvPr/>
        </p:nvSpPr>
        <p:spPr>
          <a:xfrm>
            <a:off x="990600" y="727206"/>
            <a:ext cx="8153400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8619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SzPts val="3600"/>
              <a:buFont typeface="Noto Sans Symbols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カラーキャッチャーで身の回りの</a:t>
            </a:r>
          </a:p>
          <a:p>
            <a:pPr marL="0" indent="0" algn="ctr">
              <a:spcBef>
                <a:spcPts val="0"/>
              </a:spcBef>
              <a:buSzPts val="3600"/>
              <a:buFont typeface="Noto Sans Symbols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光の色をすいとってみよう！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178189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カラーキャッチャーのつかいかた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3D14428-E320-4AD0-BDA1-6EB361DB807D}"/>
              </a:ext>
            </a:extLst>
          </p:cNvPr>
          <p:cNvSpPr/>
          <p:nvPr/>
        </p:nvSpPr>
        <p:spPr>
          <a:xfrm>
            <a:off x="319720" y="1749118"/>
            <a:ext cx="1431636" cy="14316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809DFA42-DFA5-49A1-9198-11EBD6A95EF5}"/>
              </a:ext>
            </a:extLst>
          </p:cNvPr>
          <p:cNvSpPr/>
          <p:nvPr/>
        </p:nvSpPr>
        <p:spPr>
          <a:xfrm>
            <a:off x="319720" y="3888495"/>
            <a:ext cx="1431636" cy="831273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5637C81-BACA-4AA0-98A1-CBF39413CFDA}"/>
              </a:ext>
            </a:extLst>
          </p:cNvPr>
          <p:cNvSpPr/>
          <p:nvPr/>
        </p:nvSpPr>
        <p:spPr>
          <a:xfrm>
            <a:off x="211192" y="3023963"/>
            <a:ext cx="1648692" cy="988291"/>
          </a:xfrm>
          <a:prstGeom prst="roundRect">
            <a:avLst>
              <a:gd name="adj" fmla="val 717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E7897B38-74D9-4885-9B74-0E4DE6B03433}"/>
              </a:ext>
            </a:extLst>
          </p:cNvPr>
          <p:cNvSpPr/>
          <p:nvPr/>
        </p:nvSpPr>
        <p:spPr>
          <a:xfrm>
            <a:off x="2166629" y="1869201"/>
            <a:ext cx="1624658" cy="916153"/>
          </a:xfrm>
          <a:prstGeom prst="wedgeRoundRectCallout">
            <a:avLst>
              <a:gd name="adj1" fmla="val -130586"/>
              <a:gd name="adj2" fmla="val 9696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1DB4A07B-F60B-4264-97D3-569D29AE48F3}"/>
              </a:ext>
            </a:extLst>
          </p:cNvPr>
          <p:cNvSpPr/>
          <p:nvPr/>
        </p:nvSpPr>
        <p:spPr>
          <a:xfrm>
            <a:off x="2466236" y="4162981"/>
            <a:ext cx="1624658" cy="916153"/>
          </a:xfrm>
          <a:prstGeom prst="wedgeRoundRectCallout">
            <a:avLst>
              <a:gd name="adj1" fmla="val -94201"/>
              <a:gd name="adj2" fmla="val -101640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CF247-3897-4214-8A38-372AC99ED516}"/>
              </a:ext>
            </a:extLst>
          </p:cNvPr>
          <p:cNvSpPr/>
          <p:nvPr/>
        </p:nvSpPr>
        <p:spPr>
          <a:xfrm>
            <a:off x="399301" y="3345691"/>
            <a:ext cx="300037" cy="3082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0BC69CE-5485-42D1-AE89-D70369A51E55}"/>
              </a:ext>
            </a:extLst>
          </p:cNvPr>
          <p:cNvSpPr/>
          <p:nvPr/>
        </p:nvSpPr>
        <p:spPr>
          <a:xfrm>
            <a:off x="445734" y="3396255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8F2F371-36AC-4F77-9DD2-D2C54B5CE62F}"/>
              </a:ext>
            </a:extLst>
          </p:cNvPr>
          <p:cNvSpPr/>
          <p:nvPr/>
        </p:nvSpPr>
        <p:spPr>
          <a:xfrm>
            <a:off x="1336792" y="3329797"/>
            <a:ext cx="300037" cy="3082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BA39B13F-5C43-4B0D-A3D4-5C1C7FA7800C}"/>
              </a:ext>
            </a:extLst>
          </p:cNvPr>
          <p:cNvSpPr/>
          <p:nvPr/>
        </p:nvSpPr>
        <p:spPr>
          <a:xfrm>
            <a:off x="1383225" y="3380361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FD7B114-9172-4548-A7C7-6BC638A0970E}"/>
              </a:ext>
            </a:extLst>
          </p:cNvPr>
          <p:cNvSpPr/>
          <p:nvPr/>
        </p:nvSpPr>
        <p:spPr>
          <a:xfrm>
            <a:off x="4406401" y="644047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CD1E2764-17D2-4637-B2BF-408F88C5C53C}"/>
              </a:ext>
            </a:extLst>
          </p:cNvPr>
          <p:cNvSpPr/>
          <p:nvPr/>
        </p:nvSpPr>
        <p:spPr>
          <a:xfrm>
            <a:off x="4406401" y="3730204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591A66E3-B9EF-4FCE-90AA-AB231F33956B}"/>
              </a:ext>
            </a:extLst>
          </p:cNvPr>
          <p:cNvSpPr/>
          <p:nvPr/>
        </p:nvSpPr>
        <p:spPr>
          <a:xfrm>
            <a:off x="7457441" y="124866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台形 43">
            <a:extLst>
              <a:ext uri="{FF2B5EF4-FFF2-40B4-BE49-F238E27FC236}">
                <a16:creationId xmlns:a16="http://schemas.microsoft.com/office/drawing/2014/main" id="{C849F368-5218-4D2A-9DEC-E2DD56A30BAC}"/>
              </a:ext>
            </a:extLst>
          </p:cNvPr>
          <p:cNvSpPr/>
          <p:nvPr/>
        </p:nvSpPr>
        <p:spPr>
          <a:xfrm>
            <a:off x="7457442" y="259342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3A3882E-016F-4E5C-80F1-1432EBB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04" y="2067094"/>
            <a:ext cx="1153291" cy="698709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91ACF46-199E-40B5-88E2-723EFC21E713}"/>
              </a:ext>
            </a:extLst>
          </p:cNvPr>
          <p:cNvSpPr/>
          <p:nvPr/>
        </p:nvSpPr>
        <p:spPr>
          <a:xfrm>
            <a:off x="7151136" y="321318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28E65BFD-9FEE-4E34-A530-3D906492BA0C}"/>
              </a:ext>
            </a:extLst>
          </p:cNvPr>
          <p:cNvSpPr/>
          <p:nvPr/>
        </p:nvSpPr>
        <p:spPr>
          <a:xfrm rot="10800000">
            <a:off x="7783663" y="2763405"/>
            <a:ext cx="323359" cy="349375"/>
          </a:xfrm>
          <a:prstGeom prst="downArrow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C68FFE96-97B8-431F-9436-D01600576074}"/>
              </a:ext>
            </a:extLst>
          </p:cNvPr>
          <p:cNvSpPr/>
          <p:nvPr/>
        </p:nvSpPr>
        <p:spPr>
          <a:xfrm>
            <a:off x="4972883" y="1262080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台形 58">
            <a:extLst>
              <a:ext uri="{FF2B5EF4-FFF2-40B4-BE49-F238E27FC236}">
                <a16:creationId xmlns:a16="http://schemas.microsoft.com/office/drawing/2014/main" id="{D9E1F0C0-0806-4769-9A6B-696CDEEAA646}"/>
              </a:ext>
            </a:extLst>
          </p:cNvPr>
          <p:cNvSpPr/>
          <p:nvPr/>
        </p:nvSpPr>
        <p:spPr>
          <a:xfrm>
            <a:off x="4972884" y="2606836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6BC2B028-8713-4B61-BA21-9DD48949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46" y="2080509"/>
            <a:ext cx="1153291" cy="698709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954F550-393B-44B3-8D59-5D1F994E7C62}"/>
              </a:ext>
            </a:extLst>
          </p:cNvPr>
          <p:cNvSpPr/>
          <p:nvPr/>
        </p:nvSpPr>
        <p:spPr>
          <a:xfrm>
            <a:off x="4666578" y="3226604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矢印: 右 62">
            <a:extLst>
              <a:ext uri="{FF2B5EF4-FFF2-40B4-BE49-F238E27FC236}">
                <a16:creationId xmlns:a16="http://schemas.microsoft.com/office/drawing/2014/main" id="{7EB6026F-CCA4-4907-9502-D3F79AAB0000}"/>
              </a:ext>
            </a:extLst>
          </p:cNvPr>
          <p:cNvSpPr/>
          <p:nvPr/>
        </p:nvSpPr>
        <p:spPr>
          <a:xfrm>
            <a:off x="6543904" y="2157527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755E3693-C184-40A1-8390-DD59D36E21C4}"/>
              </a:ext>
            </a:extLst>
          </p:cNvPr>
          <p:cNvSpPr/>
          <p:nvPr/>
        </p:nvSpPr>
        <p:spPr>
          <a:xfrm>
            <a:off x="4848987" y="786212"/>
            <a:ext cx="3779191" cy="373748"/>
          </a:xfrm>
          <a:prstGeom prst="wedgeRoundRectCallout">
            <a:avLst>
              <a:gd name="adj1" fmla="val 29900"/>
              <a:gd name="adj2" fmla="val -1089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ボタン：色をすいとる</a:t>
            </a:r>
          </a:p>
        </p:txBody>
      </p:sp>
      <p:sp>
        <p:nvSpPr>
          <p:cNvPr id="65" name="吹き出し: 角を丸めた四角形 64">
            <a:extLst>
              <a:ext uri="{FF2B5EF4-FFF2-40B4-BE49-F238E27FC236}">
                <a16:creationId xmlns:a16="http://schemas.microsoft.com/office/drawing/2014/main" id="{F4E6D18E-E6DF-4605-8903-23A141B5031A}"/>
              </a:ext>
            </a:extLst>
          </p:cNvPr>
          <p:cNvSpPr/>
          <p:nvPr/>
        </p:nvSpPr>
        <p:spPr>
          <a:xfrm>
            <a:off x="4848987" y="3864622"/>
            <a:ext cx="3779191" cy="373747"/>
          </a:xfrm>
          <a:prstGeom prst="wedgeRoundRectCallout">
            <a:avLst>
              <a:gd name="adj1" fmla="val 16710"/>
              <a:gd name="adj2" fmla="val -9897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ボタン：色をまぜる</a:t>
            </a: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7E5D2444-DAED-49CB-AA61-B18D45EA1D0D}"/>
              </a:ext>
            </a:extLst>
          </p:cNvPr>
          <p:cNvSpPr/>
          <p:nvPr/>
        </p:nvSpPr>
        <p:spPr>
          <a:xfrm>
            <a:off x="4890446" y="435165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台形 66">
            <a:extLst>
              <a:ext uri="{FF2B5EF4-FFF2-40B4-BE49-F238E27FC236}">
                <a16:creationId xmlns:a16="http://schemas.microsoft.com/office/drawing/2014/main" id="{40E82ED5-C9DD-42E3-A2D3-4DB237AE2E7E}"/>
              </a:ext>
            </a:extLst>
          </p:cNvPr>
          <p:cNvSpPr/>
          <p:nvPr/>
        </p:nvSpPr>
        <p:spPr>
          <a:xfrm>
            <a:off x="4890447" y="569641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172188C9-EFF6-4ED7-9B23-44F57CBB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09" y="5170084"/>
            <a:ext cx="1153291" cy="698709"/>
          </a:xfrm>
          <a:prstGeom prst="rect">
            <a:avLst/>
          </a:prstGeom>
        </p:spPr>
      </p:pic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32033F8D-E279-4294-86D9-F36C434F93E4}"/>
              </a:ext>
            </a:extLst>
          </p:cNvPr>
          <p:cNvSpPr/>
          <p:nvPr/>
        </p:nvSpPr>
        <p:spPr>
          <a:xfrm>
            <a:off x="4584141" y="631617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C3D1E088-1240-47A1-9E8E-32D203355310}"/>
              </a:ext>
            </a:extLst>
          </p:cNvPr>
          <p:cNvSpPr/>
          <p:nvPr/>
        </p:nvSpPr>
        <p:spPr>
          <a:xfrm>
            <a:off x="4572000" y="1851082"/>
            <a:ext cx="930988" cy="328394"/>
          </a:xfrm>
          <a:prstGeom prst="wedgeRoundRectCallout">
            <a:avLst>
              <a:gd name="adj1" fmla="val -3852"/>
              <a:gd name="adj2" fmla="val 7134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4329D298-DD0E-4D7F-A370-2954B1770211}"/>
              </a:ext>
            </a:extLst>
          </p:cNvPr>
          <p:cNvSpPr/>
          <p:nvPr/>
        </p:nvSpPr>
        <p:spPr>
          <a:xfrm>
            <a:off x="7449281" y="4315214"/>
            <a:ext cx="988413" cy="988413"/>
          </a:xfrm>
          <a:prstGeom prst="ellipse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台形 73">
            <a:extLst>
              <a:ext uri="{FF2B5EF4-FFF2-40B4-BE49-F238E27FC236}">
                <a16:creationId xmlns:a16="http://schemas.microsoft.com/office/drawing/2014/main" id="{5228695E-D697-492C-BD53-6E9A2A279EF2}"/>
              </a:ext>
            </a:extLst>
          </p:cNvPr>
          <p:cNvSpPr/>
          <p:nvPr/>
        </p:nvSpPr>
        <p:spPr>
          <a:xfrm>
            <a:off x="7449282" y="5659970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DA2A0A57-A53E-46B8-9C45-0C28E181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44" y="5133643"/>
            <a:ext cx="1153291" cy="698709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2CB2310-4AAF-4225-BACA-E3A205ACECB1}"/>
              </a:ext>
            </a:extLst>
          </p:cNvPr>
          <p:cNvSpPr/>
          <p:nvPr/>
        </p:nvSpPr>
        <p:spPr>
          <a:xfrm>
            <a:off x="7142976" y="6279738"/>
            <a:ext cx="1588655" cy="124134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下 76">
            <a:extLst>
              <a:ext uri="{FF2B5EF4-FFF2-40B4-BE49-F238E27FC236}">
                <a16:creationId xmlns:a16="http://schemas.microsoft.com/office/drawing/2014/main" id="{023A1309-2F67-4BE1-82B6-7CF6CF83D236}"/>
              </a:ext>
            </a:extLst>
          </p:cNvPr>
          <p:cNvSpPr/>
          <p:nvPr/>
        </p:nvSpPr>
        <p:spPr>
          <a:xfrm rot="10800000">
            <a:off x="7775503" y="5829954"/>
            <a:ext cx="323359" cy="349375"/>
          </a:xfrm>
          <a:prstGeom prst="downArrow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矢印: 右 77">
            <a:extLst>
              <a:ext uri="{FF2B5EF4-FFF2-40B4-BE49-F238E27FC236}">
                <a16:creationId xmlns:a16="http://schemas.microsoft.com/office/drawing/2014/main" id="{210F9843-668F-459D-8718-88E4B6EB5235}"/>
              </a:ext>
            </a:extLst>
          </p:cNvPr>
          <p:cNvSpPr/>
          <p:nvPr/>
        </p:nvSpPr>
        <p:spPr>
          <a:xfrm>
            <a:off x="6535744" y="5224076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9FBA9594-E500-4CD3-A718-3E9BF28ACD2D}"/>
              </a:ext>
            </a:extLst>
          </p:cNvPr>
          <p:cNvSpPr/>
          <p:nvPr/>
        </p:nvSpPr>
        <p:spPr>
          <a:xfrm>
            <a:off x="7924678" y="5486232"/>
            <a:ext cx="264781" cy="264781"/>
          </a:xfrm>
          <a:prstGeom prst="plus">
            <a:avLst>
              <a:gd name="adj" fmla="val 37209"/>
            </a:avLst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AA78D59A-7101-4A18-B73B-94BC8756E39A}"/>
              </a:ext>
            </a:extLst>
          </p:cNvPr>
          <p:cNvSpPr/>
          <p:nvPr/>
        </p:nvSpPr>
        <p:spPr>
          <a:xfrm>
            <a:off x="5314546" y="4910871"/>
            <a:ext cx="839628" cy="336527"/>
          </a:xfrm>
          <a:prstGeom prst="wedgeRoundRectCallout">
            <a:avLst>
              <a:gd name="adj1" fmla="val 6661"/>
              <a:gd name="adj2" fmla="val 78999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475FD953-1543-4271-9768-A9B3C616BB4A}"/>
              </a:ext>
            </a:extLst>
          </p:cNvPr>
          <p:cNvSpPr/>
          <p:nvPr/>
        </p:nvSpPr>
        <p:spPr>
          <a:xfrm>
            <a:off x="7709850" y="5350585"/>
            <a:ext cx="264781" cy="264781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矢印: 下 81">
            <a:extLst>
              <a:ext uri="{FF2B5EF4-FFF2-40B4-BE49-F238E27FC236}">
                <a16:creationId xmlns:a16="http://schemas.microsoft.com/office/drawing/2014/main" id="{1A5ED296-F7CD-4A10-B7A4-4221F6432D5D}"/>
              </a:ext>
            </a:extLst>
          </p:cNvPr>
          <p:cNvSpPr/>
          <p:nvPr/>
        </p:nvSpPr>
        <p:spPr>
          <a:xfrm rot="10800000">
            <a:off x="7812952" y="5059274"/>
            <a:ext cx="264780" cy="286083"/>
          </a:xfrm>
          <a:prstGeom prst="downArrow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66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1147400-0E4F-4557-A185-6B9F95DDABAC}"/>
              </a:ext>
            </a:extLst>
          </p:cNvPr>
          <p:cNvSpPr/>
          <p:nvPr/>
        </p:nvSpPr>
        <p:spPr>
          <a:xfrm>
            <a:off x="102984" y="904679"/>
            <a:ext cx="3485920" cy="5469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40694E5A-305C-4C78-973C-08E06351FDB2}"/>
              </a:ext>
            </a:extLst>
          </p:cNvPr>
          <p:cNvSpPr/>
          <p:nvPr/>
        </p:nvSpPr>
        <p:spPr>
          <a:xfrm>
            <a:off x="3735836" y="866852"/>
            <a:ext cx="5297385" cy="5516159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色をすいとるプログラムをつくろう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3FA4E-8228-4B37-9CFA-A746303AEBF8}"/>
              </a:ext>
            </a:extLst>
          </p:cNvPr>
          <p:cNvSpPr txBox="1"/>
          <p:nvPr/>
        </p:nvSpPr>
        <p:spPr>
          <a:xfrm>
            <a:off x="3835510" y="895376"/>
            <a:ext cx="40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かえるプログラム②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563F692-539E-4A59-8D7B-F91B85D91A45}"/>
              </a:ext>
            </a:extLst>
          </p:cNvPr>
          <p:cNvSpPr txBox="1"/>
          <p:nvPr/>
        </p:nvSpPr>
        <p:spPr>
          <a:xfrm>
            <a:off x="155464" y="966450"/>
            <a:ext cx="356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かえるプログラム①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95CE4DD-64F6-47EB-BAF5-02B6375F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34" y="1434479"/>
            <a:ext cx="5001010" cy="233248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0BE34B8-EC8D-493D-9FCF-AC5B1A9A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633" y="4478984"/>
            <a:ext cx="5001011" cy="1671552"/>
          </a:xfrm>
          <a:prstGeom prst="rect">
            <a:avLst/>
          </a:prstGeom>
        </p:spPr>
      </p:pic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5E3592CD-DB7F-42BB-B449-566F19A61B7F}"/>
              </a:ext>
            </a:extLst>
          </p:cNvPr>
          <p:cNvSpPr/>
          <p:nvPr/>
        </p:nvSpPr>
        <p:spPr>
          <a:xfrm>
            <a:off x="4033445" y="2742503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四角形: 角を丸くする 58">
            <a:extLst>
              <a:ext uri="{FF2B5EF4-FFF2-40B4-BE49-F238E27FC236}">
                <a16:creationId xmlns:a16="http://schemas.microsoft.com/office/drawing/2014/main" id="{CA4CD67B-663B-4809-8816-0166A77C1E50}"/>
              </a:ext>
            </a:extLst>
          </p:cNvPr>
          <p:cNvSpPr/>
          <p:nvPr/>
        </p:nvSpPr>
        <p:spPr>
          <a:xfrm>
            <a:off x="4130243" y="1972949"/>
            <a:ext cx="2097048" cy="27217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円弧 14">
            <a:extLst>
              <a:ext uri="{FF2B5EF4-FFF2-40B4-BE49-F238E27FC236}">
                <a16:creationId xmlns:a16="http://schemas.microsoft.com/office/drawing/2014/main" id="{12CBF2BF-EEBF-4636-9372-FA642354A748}"/>
              </a:ext>
            </a:extLst>
          </p:cNvPr>
          <p:cNvSpPr/>
          <p:nvPr/>
        </p:nvSpPr>
        <p:spPr>
          <a:xfrm>
            <a:off x="5178767" y="1972949"/>
            <a:ext cx="793750" cy="793750"/>
          </a:xfrm>
          <a:prstGeom prst="arc">
            <a:avLst>
              <a:gd name="adj1" fmla="val 20343152"/>
              <a:gd name="adj2" fmla="val 3757338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8181D194-F012-424D-8E45-EF11824B914A}"/>
              </a:ext>
            </a:extLst>
          </p:cNvPr>
          <p:cNvSpPr/>
          <p:nvPr/>
        </p:nvSpPr>
        <p:spPr>
          <a:xfrm>
            <a:off x="6636198" y="2766699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BB1B0D57-498B-4AAE-B892-D7DF88A853B1}"/>
              </a:ext>
            </a:extLst>
          </p:cNvPr>
          <p:cNvSpPr/>
          <p:nvPr/>
        </p:nvSpPr>
        <p:spPr>
          <a:xfrm>
            <a:off x="6732996" y="1997145"/>
            <a:ext cx="2097048" cy="27217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円弧 61">
            <a:extLst>
              <a:ext uri="{FF2B5EF4-FFF2-40B4-BE49-F238E27FC236}">
                <a16:creationId xmlns:a16="http://schemas.microsoft.com/office/drawing/2014/main" id="{3F73B2ED-1935-4193-A8F6-6292BA57F4CD}"/>
              </a:ext>
            </a:extLst>
          </p:cNvPr>
          <p:cNvSpPr/>
          <p:nvPr/>
        </p:nvSpPr>
        <p:spPr>
          <a:xfrm>
            <a:off x="7781520" y="1997145"/>
            <a:ext cx="793750" cy="793750"/>
          </a:xfrm>
          <a:prstGeom prst="arc">
            <a:avLst>
              <a:gd name="adj1" fmla="val 20343152"/>
              <a:gd name="adj2" fmla="val 3757338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2001C8-B77D-4709-98D9-7D45D6F514FA}"/>
              </a:ext>
            </a:extLst>
          </p:cNvPr>
          <p:cNvSpPr/>
          <p:nvPr/>
        </p:nvSpPr>
        <p:spPr>
          <a:xfrm>
            <a:off x="5972517" y="3916318"/>
            <a:ext cx="619502" cy="47218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矢印: 下 62">
            <a:extLst>
              <a:ext uri="{FF2B5EF4-FFF2-40B4-BE49-F238E27FC236}">
                <a16:creationId xmlns:a16="http://schemas.microsoft.com/office/drawing/2014/main" id="{FEDACE9B-6217-4711-AA24-0DE21A77510E}"/>
              </a:ext>
            </a:extLst>
          </p:cNvPr>
          <p:cNvSpPr/>
          <p:nvPr/>
        </p:nvSpPr>
        <p:spPr>
          <a:xfrm>
            <a:off x="1628849" y="3954145"/>
            <a:ext cx="619502" cy="47218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CEF0D162-A41E-41EE-93B9-304C4EFC10DE}"/>
              </a:ext>
            </a:extLst>
          </p:cNvPr>
          <p:cNvSpPr/>
          <p:nvPr/>
        </p:nvSpPr>
        <p:spPr>
          <a:xfrm>
            <a:off x="7178979" y="2390171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入れる</a:t>
            </a: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5A36A49D-4408-4859-AF97-86398AAB2061}"/>
              </a:ext>
            </a:extLst>
          </p:cNvPr>
          <p:cNvSpPr/>
          <p:nvPr/>
        </p:nvSpPr>
        <p:spPr>
          <a:xfrm>
            <a:off x="4504142" y="2390171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入れる</a:t>
            </a:r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2CC7E266-D9AC-4C21-8873-FC7F1F0ADDA8}"/>
              </a:ext>
            </a:extLst>
          </p:cNvPr>
          <p:cNvSpPr/>
          <p:nvPr/>
        </p:nvSpPr>
        <p:spPr>
          <a:xfrm>
            <a:off x="4033445" y="4928083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30C4A7D1-536E-4916-B9C8-E61F7B2498E5}"/>
              </a:ext>
            </a:extLst>
          </p:cNvPr>
          <p:cNvSpPr/>
          <p:nvPr/>
        </p:nvSpPr>
        <p:spPr>
          <a:xfrm>
            <a:off x="6636198" y="4952279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40BD3A5-EECD-4AE1-877D-CBBDCD89EE7C}"/>
              </a:ext>
            </a:extLst>
          </p:cNvPr>
          <p:cNvSpPr txBox="1"/>
          <p:nvPr/>
        </p:nvSpPr>
        <p:spPr>
          <a:xfrm>
            <a:off x="3983113" y="1404422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かえる前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A8937FD-C73C-45DE-9618-EC186277C342}"/>
              </a:ext>
            </a:extLst>
          </p:cNvPr>
          <p:cNvSpPr txBox="1"/>
          <p:nvPr/>
        </p:nvSpPr>
        <p:spPr>
          <a:xfrm>
            <a:off x="3998507" y="4321135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かえた後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7E6453C-67DA-4D01-9308-5288BFE0E950}"/>
              </a:ext>
            </a:extLst>
          </p:cNvPr>
          <p:cNvSpPr txBox="1"/>
          <p:nvPr/>
        </p:nvSpPr>
        <p:spPr>
          <a:xfrm>
            <a:off x="493696" y="1394868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かえる前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DF215DEB-20AE-470F-9FC3-3F073F9EC456}"/>
              </a:ext>
            </a:extLst>
          </p:cNvPr>
          <p:cNvSpPr txBox="1"/>
          <p:nvPr/>
        </p:nvSpPr>
        <p:spPr>
          <a:xfrm>
            <a:off x="434255" y="4227646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かえた後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3B9FC90-A292-47E5-8B9D-84E0F266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73" y="1802093"/>
            <a:ext cx="2977063" cy="1197368"/>
          </a:xfrm>
          <a:prstGeom prst="rect">
            <a:avLst/>
          </a:prstGeom>
        </p:spPr>
      </p:pic>
      <p:sp>
        <p:nvSpPr>
          <p:cNvPr id="64" name="四角形: 角を丸くする 63">
            <a:extLst>
              <a:ext uri="{FF2B5EF4-FFF2-40B4-BE49-F238E27FC236}">
                <a16:creationId xmlns:a16="http://schemas.microsoft.com/office/drawing/2014/main" id="{EC6E5DD8-1DCA-4457-9BCF-2FB6E33B4982}"/>
              </a:ext>
            </a:extLst>
          </p:cNvPr>
          <p:cNvSpPr/>
          <p:nvPr/>
        </p:nvSpPr>
        <p:spPr>
          <a:xfrm>
            <a:off x="540949" y="2170116"/>
            <a:ext cx="2889313" cy="602666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FB44C2C7-EDBF-420F-966B-2B9FE8753D75}"/>
              </a:ext>
            </a:extLst>
          </p:cNvPr>
          <p:cNvSpPr/>
          <p:nvPr/>
        </p:nvSpPr>
        <p:spPr>
          <a:xfrm>
            <a:off x="665660" y="3403574"/>
            <a:ext cx="2244646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円弧 65">
            <a:extLst>
              <a:ext uri="{FF2B5EF4-FFF2-40B4-BE49-F238E27FC236}">
                <a16:creationId xmlns:a16="http://schemas.microsoft.com/office/drawing/2014/main" id="{154198F7-0A32-4D21-AC84-B75B65D9B90C}"/>
              </a:ext>
            </a:extLst>
          </p:cNvPr>
          <p:cNvSpPr/>
          <p:nvPr/>
        </p:nvSpPr>
        <p:spPr>
          <a:xfrm rot="8100000">
            <a:off x="1753748" y="2559224"/>
            <a:ext cx="793750" cy="793750"/>
          </a:xfrm>
          <a:prstGeom prst="arc">
            <a:avLst>
              <a:gd name="adj1" fmla="val 20343152"/>
              <a:gd name="adj2" fmla="val 3757338"/>
            </a:avLst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07874211-E33C-4780-810D-2B5306F80EF8}"/>
              </a:ext>
            </a:extLst>
          </p:cNvPr>
          <p:cNvSpPr/>
          <p:nvPr/>
        </p:nvSpPr>
        <p:spPr>
          <a:xfrm>
            <a:off x="511055" y="2829021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出す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A33AF0-FB81-B9BA-24AB-A8903173D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39" r="19880" b="42745"/>
          <a:stretch/>
        </p:blipFill>
        <p:spPr>
          <a:xfrm>
            <a:off x="432887" y="4599247"/>
            <a:ext cx="2944843" cy="996418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07D03C-8438-80B9-EBB6-D3195F123D63}"/>
              </a:ext>
            </a:extLst>
          </p:cNvPr>
          <p:cNvSpPr/>
          <p:nvPr/>
        </p:nvSpPr>
        <p:spPr>
          <a:xfrm>
            <a:off x="624222" y="4896798"/>
            <a:ext cx="2753507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9C62DF2-EE0C-5511-A53D-79E9F1CA8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72" y="5677492"/>
            <a:ext cx="2645593" cy="537722"/>
          </a:xfrm>
          <a:prstGeom prst="rect">
            <a:avLst/>
          </a:prstGeom>
        </p:spPr>
      </p:pic>
      <p:sp>
        <p:nvSpPr>
          <p:cNvPr id="12" name="円弧 11">
            <a:extLst>
              <a:ext uri="{FF2B5EF4-FFF2-40B4-BE49-F238E27FC236}">
                <a16:creationId xmlns:a16="http://schemas.microsoft.com/office/drawing/2014/main" id="{876AEE18-4E03-11D1-583D-F6ECCED157BE}"/>
              </a:ext>
            </a:extLst>
          </p:cNvPr>
          <p:cNvSpPr/>
          <p:nvPr/>
        </p:nvSpPr>
        <p:spPr>
          <a:xfrm rot="10800000" flipV="1">
            <a:off x="694994" y="5205304"/>
            <a:ext cx="970671" cy="723522"/>
          </a:xfrm>
          <a:prstGeom prst="arc">
            <a:avLst>
              <a:gd name="adj1" fmla="val 20343152"/>
              <a:gd name="adj2" fmla="val 3757338"/>
            </a:avLst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8EA9908-0B20-5467-4EDE-738EE92C5C2F}"/>
              </a:ext>
            </a:extLst>
          </p:cNvPr>
          <p:cNvSpPr/>
          <p:nvPr/>
        </p:nvSpPr>
        <p:spPr>
          <a:xfrm>
            <a:off x="1798340" y="4534700"/>
            <a:ext cx="998220" cy="299351"/>
          </a:xfrm>
          <a:prstGeom prst="wedgeRoundRectCallout">
            <a:avLst>
              <a:gd name="adj1" fmla="val -79108"/>
              <a:gd name="adj2" fmla="val 67815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入れる</a:t>
            </a:r>
          </a:p>
        </p:txBody>
      </p:sp>
    </p:spTree>
    <p:extLst>
      <p:ext uri="{BB962C8B-B14F-4D97-AF65-F5344CB8AC3E}">
        <p14:creationId xmlns:p14="http://schemas.microsoft.com/office/powerpoint/2010/main" val="1481134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6E04787-EC8D-42D5-9980-803ADE13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724428"/>
            <a:ext cx="9144000" cy="5433935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66EB1987-8EF7-49E7-8B4B-84A6EBE2E037}"/>
              </a:ext>
            </a:extLst>
          </p:cNvPr>
          <p:cNvSpPr/>
          <p:nvPr/>
        </p:nvSpPr>
        <p:spPr>
          <a:xfrm>
            <a:off x="2835625" y="2418560"/>
            <a:ext cx="1958108" cy="721080"/>
          </a:xfrm>
          <a:prstGeom prst="wedgeRoundRectCallout">
            <a:avLst>
              <a:gd name="adj1" fmla="val -8373"/>
              <a:gd name="adj2" fmla="val -143089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うごかすプログラムをいれるばしょ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2AF0B866-DECD-451D-BB68-1D12797A3380}"/>
              </a:ext>
            </a:extLst>
          </p:cNvPr>
          <p:cNvSpPr/>
          <p:nvPr/>
        </p:nvSpPr>
        <p:spPr>
          <a:xfrm>
            <a:off x="5329322" y="2034309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つかっていない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プログラム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91864996-5D16-4A1B-A42E-28696431EC0D}"/>
              </a:ext>
            </a:extLst>
          </p:cNvPr>
          <p:cNvSpPr/>
          <p:nvPr/>
        </p:nvSpPr>
        <p:spPr>
          <a:xfrm>
            <a:off x="1865685" y="4800600"/>
            <a:ext cx="2198316" cy="721080"/>
          </a:xfrm>
          <a:prstGeom prst="wedgeRoundRectCallout">
            <a:avLst>
              <a:gd name="adj1" fmla="val -39033"/>
              <a:gd name="adj2" fmla="val 7338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かえたプログラムを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ダウンロード！</a:t>
            </a:r>
          </a:p>
        </p:txBody>
      </p:sp>
      <p:pic>
        <p:nvPicPr>
          <p:cNvPr id="2050" name="Picture 2" descr="マウスのイラスト（コンピューター）">
            <a:extLst>
              <a:ext uri="{FF2B5EF4-FFF2-40B4-BE49-F238E27FC236}">
                <a16:creationId xmlns:a16="http://schemas.microsoft.com/office/drawing/2014/main" id="{7ABDAA37-F291-440F-899D-1A804142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70" y="1071731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DF34272-D505-40F1-B44F-798F979FBA43}"/>
              </a:ext>
            </a:extLst>
          </p:cNvPr>
          <p:cNvSpPr/>
          <p:nvPr/>
        </p:nvSpPr>
        <p:spPr>
          <a:xfrm>
            <a:off x="5809673" y="812800"/>
            <a:ext cx="3057236" cy="895927"/>
          </a:xfrm>
          <a:prstGeom prst="rect">
            <a:avLst/>
          </a:prstGeom>
          <a:solidFill>
            <a:srgbClr val="00B0F0">
              <a:alpha val="3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5E6666F5-F3C5-494D-8C75-02320B2489DD}"/>
              </a:ext>
            </a:extLst>
          </p:cNvPr>
          <p:cNvSpPr/>
          <p:nvPr/>
        </p:nvSpPr>
        <p:spPr>
          <a:xfrm>
            <a:off x="3934631" y="886604"/>
            <a:ext cx="1828800" cy="527840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539EA933-3542-44A7-80E3-8B1401DD4FE3}"/>
              </a:ext>
            </a:extLst>
          </p:cNvPr>
          <p:cNvSpPr/>
          <p:nvPr/>
        </p:nvSpPr>
        <p:spPr>
          <a:xfrm>
            <a:off x="1302727" y="693364"/>
            <a:ext cx="2086616" cy="721080"/>
          </a:xfrm>
          <a:prstGeom prst="wedgeRoundRectCallout">
            <a:avLst>
              <a:gd name="adj1" fmla="val 56060"/>
              <a:gd name="adj2" fmla="val -4750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プログラムをいれる！</a:t>
            </a:r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1D3811C0-8A4F-428E-B3C6-175294DD3E68}"/>
              </a:ext>
            </a:extLst>
          </p:cNvPr>
          <p:cNvSpPr/>
          <p:nvPr/>
        </p:nvSpPr>
        <p:spPr>
          <a:xfrm rot="18463708">
            <a:off x="-238002" y="3114374"/>
            <a:ext cx="4572490" cy="997487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95EBD84-7A4B-4322-9D0E-CDBA232193A4}"/>
              </a:ext>
            </a:extLst>
          </p:cNvPr>
          <p:cNvSpPr/>
          <p:nvPr/>
        </p:nvSpPr>
        <p:spPr>
          <a:xfrm>
            <a:off x="120073" y="737664"/>
            <a:ext cx="8903854" cy="3902371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78152E6-D9BD-4F4C-9FA5-666C35D50870}"/>
              </a:ext>
            </a:extLst>
          </p:cNvPr>
          <p:cNvSpPr/>
          <p:nvPr/>
        </p:nvSpPr>
        <p:spPr>
          <a:xfrm>
            <a:off x="4197928" y="4640036"/>
            <a:ext cx="4825999" cy="1531564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208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カラーキャッチャーのつかいかた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3D14428-E320-4AD0-BDA1-6EB361DB807D}"/>
              </a:ext>
            </a:extLst>
          </p:cNvPr>
          <p:cNvSpPr/>
          <p:nvPr/>
        </p:nvSpPr>
        <p:spPr>
          <a:xfrm>
            <a:off x="319720" y="1749118"/>
            <a:ext cx="1431636" cy="14316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809DFA42-DFA5-49A1-9198-11EBD6A95EF5}"/>
              </a:ext>
            </a:extLst>
          </p:cNvPr>
          <p:cNvSpPr/>
          <p:nvPr/>
        </p:nvSpPr>
        <p:spPr>
          <a:xfrm>
            <a:off x="319720" y="3888495"/>
            <a:ext cx="1431636" cy="831273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5637C81-BACA-4AA0-98A1-CBF39413CFDA}"/>
              </a:ext>
            </a:extLst>
          </p:cNvPr>
          <p:cNvSpPr/>
          <p:nvPr/>
        </p:nvSpPr>
        <p:spPr>
          <a:xfrm>
            <a:off x="211192" y="3023963"/>
            <a:ext cx="1648692" cy="988291"/>
          </a:xfrm>
          <a:prstGeom prst="roundRect">
            <a:avLst>
              <a:gd name="adj" fmla="val 717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E7897B38-74D9-4885-9B74-0E4DE6B03433}"/>
              </a:ext>
            </a:extLst>
          </p:cNvPr>
          <p:cNvSpPr/>
          <p:nvPr/>
        </p:nvSpPr>
        <p:spPr>
          <a:xfrm>
            <a:off x="2166629" y="1869201"/>
            <a:ext cx="1624658" cy="916153"/>
          </a:xfrm>
          <a:prstGeom prst="wedgeRoundRectCallout">
            <a:avLst>
              <a:gd name="adj1" fmla="val -130586"/>
              <a:gd name="adj2" fmla="val 9696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1DB4A07B-F60B-4264-97D3-569D29AE48F3}"/>
              </a:ext>
            </a:extLst>
          </p:cNvPr>
          <p:cNvSpPr/>
          <p:nvPr/>
        </p:nvSpPr>
        <p:spPr>
          <a:xfrm>
            <a:off x="2466236" y="4162981"/>
            <a:ext cx="1624658" cy="916153"/>
          </a:xfrm>
          <a:prstGeom prst="wedgeRoundRectCallout">
            <a:avLst>
              <a:gd name="adj1" fmla="val -94201"/>
              <a:gd name="adj2" fmla="val -101640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CF247-3897-4214-8A38-372AC99ED516}"/>
              </a:ext>
            </a:extLst>
          </p:cNvPr>
          <p:cNvSpPr/>
          <p:nvPr/>
        </p:nvSpPr>
        <p:spPr>
          <a:xfrm>
            <a:off x="399301" y="3345691"/>
            <a:ext cx="300037" cy="3082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0BC69CE-5485-42D1-AE89-D70369A51E55}"/>
              </a:ext>
            </a:extLst>
          </p:cNvPr>
          <p:cNvSpPr/>
          <p:nvPr/>
        </p:nvSpPr>
        <p:spPr>
          <a:xfrm>
            <a:off x="445734" y="3396255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8F2F371-36AC-4F77-9DD2-D2C54B5CE62F}"/>
              </a:ext>
            </a:extLst>
          </p:cNvPr>
          <p:cNvSpPr/>
          <p:nvPr/>
        </p:nvSpPr>
        <p:spPr>
          <a:xfrm>
            <a:off x="1336792" y="3329797"/>
            <a:ext cx="300037" cy="3082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BA39B13F-5C43-4B0D-A3D4-5C1C7FA7800C}"/>
              </a:ext>
            </a:extLst>
          </p:cNvPr>
          <p:cNvSpPr/>
          <p:nvPr/>
        </p:nvSpPr>
        <p:spPr>
          <a:xfrm>
            <a:off x="1383225" y="3380361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FD7B114-9172-4548-A7C7-6BC638A0970E}"/>
              </a:ext>
            </a:extLst>
          </p:cNvPr>
          <p:cNvSpPr/>
          <p:nvPr/>
        </p:nvSpPr>
        <p:spPr>
          <a:xfrm>
            <a:off x="4406401" y="644047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CD1E2764-17D2-4637-B2BF-408F88C5C53C}"/>
              </a:ext>
            </a:extLst>
          </p:cNvPr>
          <p:cNvSpPr/>
          <p:nvPr/>
        </p:nvSpPr>
        <p:spPr>
          <a:xfrm>
            <a:off x="4406401" y="3730204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591A66E3-B9EF-4FCE-90AA-AB231F33956B}"/>
              </a:ext>
            </a:extLst>
          </p:cNvPr>
          <p:cNvSpPr/>
          <p:nvPr/>
        </p:nvSpPr>
        <p:spPr>
          <a:xfrm>
            <a:off x="7457441" y="124866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台形 43">
            <a:extLst>
              <a:ext uri="{FF2B5EF4-FFF2-40B4-BE49-F238E27FC236}">
                <a16:creationId xmlns:a16="http://schemas.microsoft.com/office/drawing/2014/main" id="{C849F368-5218-4D2A-9DEC-E2DD56A30BAC}"/>
              </a:ext>
            </a:extLst>
          </p:cNvPr>
          <p:cNvSpPr/>
          <p:nvPr/>
        </p:nvSpPr>
        <p:spPr>
          <a:xfrm>
            <a:off x="7457442" y="259342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3A3882E-016F-4E5C-80F1-1432EBB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04" y="2067094"/>
            <a:ext cx="1153291" cy="698709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91ACF46-199E-40B5-88E2-723EFC21E713}"/>
              </a:ext>
            </a:extLst>
          </p:cNvPr>
          <p:cNvSpPr/>
          <p:nvPr/>
        </p:nvSpPr>
        <p:spPr>
          <a:xfrm>
            <a:off x="7151136" y="321318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28E65BFD-9FEE-4E34-A530-3D906492BA0C}"/>
              </a:ext>
            </a:extLst>
          </p:cNvPr>
          <p:cNvSpPr/>
          <p:nvPr/>
        </p:nvSpPr>
        <p:spPr>
          <a:xfrm rot="10800000">
            <a:off x="7783663" y="2763405"/>
            <a:ext cx="323359" cy="349375"/>
          </a:xfrm>
          <a:prstGeom prst="downArrow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C68FFE96-97B8-431F-9436-D01600576074}"/>
              </a:ext>
            </a:extLst>
          </p:cNvPr>
          <p:cNvSpPr/>
          <p:nvPr/>
        </p:nvSpPr>
        <p:spPr>
          <a:xfrm>
            <a:off x="4972883" y="1262080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台形 58">
            <a:extLst>
              <a:ext uri="{FF2B5EF4-FFF2-40B4-BE49-F238E27FC236}">
                <a16:creationId xmlns:a16="http://schemas.microsoft.com/office/drawing/2014/main" id="{D9E1F0C0-0806-4769-9A6B-696CDEEAA646}"/>
              </a:ext>
            </a:extLst>
          </p:cNvPr>
          <p:cNvSpPr/>
          <p:nvPr/>
        </p:nvSpPr>
        <p:spPr>
          <a:xfrm>
            <a:off x="4972884" y="2606836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6BC2B028-8713-4B61-BA21-9DD48949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46" y="2080509"/>
            <a:ext cx="1153291" cy="698709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954F550-393B-44B3-8D59-5D1F994E7C62}"/>
              </a:ext>
            </a:extLst>
          </p:cNvPr>
          <p:cNvSpPr/>
          <p:nvPr/>
        </p:nvSpPr>
        <p:spPr>
          <a:xfrm>
            <a:off x="4666578" y="3226604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矢印: 右 62">
            <a:extLst>
              <a:ext uri="{FF2B5EF4-FFF2-40B4-BE49-F238E27FC236}">
                <a16:creationId xmlns:a16="http://schemas.microsoft.com/office/drawing/2014/main" id="{7EB6026F-CCA4-4907-9502-D3F79AAB0000}"/>
              </a:ext>
            </a:extLst>
          </p:cNvPr>
          <p:cNvSpPr/>
          <p:nvPr/>
        </p:nvSpPr>
        <p:spPr>
          <a:xfrm>
            <a:off x="6543904" y="2157527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755E3693-C184-40A1-8390-DD59D36E21C4}"/>
              </a:ext>
            </a:extLst>
          </p:cNvPr>
          <p:cNvSpPr/>
          <p:nvPr/>
        </p:nvSpPr>
        <p:spPr>
          <a:xfrm>
            <a:off x="4848987" y="786212"/>
            <a:ext cx="3779191" cy="373748"/>
          </a:xfrm>
          <a:prstGeom prst="wedgeRoundRectCallout">
            <a:avLst>
              <a:gd name="adj1" fmla="val 29900"/>
              <a:gd name="adj2" fmla="val -1089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ボタン：色をすいとる</a:t>
            </a:r>
          </a:p>
        </p:txBody>
      </p:sp>
      <p:sp>
        <p:nvSpPr>
          <p:cNvPr id="65" name="吹き出し: 角を丸めた四角形 64">
            <a:extLst>
              <a:ext uri="{FF2B5EF4-FFF2-40B4-BE49-F238E27FC236}">
                <a16:creationId xmlns:a16="http://schemas.microsoft.com/office/drawing/2014/main" id="{F4E6D18E-E6DF-4605-8903-23A141B5031A}"/>
              </a:ext>
            </a:extLst>
          </p:cNvPr>
          <p:cNvSpPr/>
          <p:nvPr/>
        </p:nvSpPr>
        <p:spPr>
          <a:xfrm>
            <a:off x="4848987" y="3864622"/>
            <a:ext cx="3779191" cy="373747"/>
          </a:xfrm>
          <a:prstGeom prst="wedgeRoundRectCallout">
            <a:avLst>
              <a:gd name="adj1" fmla="val 16710"/>
              <a:gd name="adj2" fmla="val -9897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ボタン：色をまぜる</a:t>
            </a: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7E5D2444-DAED-49CB-AA61-B18D45EA1D0D}"/>
              </a:ext>
            </a:extLst>
          </p:cNvPr>
          <p:cNvSpPr/>
          <p:nvPr/>
        </p:nvSpPr>
        <p:spPr>
          <a:xfrm>
            <a:off x="4890446" y="435165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台形 66">
            <a:extLst>
              <a:ext uri="{FF2B5EF4-FFF2-40B4-BE49-F238E27FC236}">
                <a16:creationId xmlns:a16="http://schemas.microsoft.com/office/drawing/2014/main" id="{40E82ED5-C9DD-42E3-A2D3-4DB237AE2E7E}"/>
              </a:ext>
            </a:extLst>
          </p:cNvPr>
          <p:cNvSpPr/>
          <p:nvPr/>
        </p:nvSpPr>
        <p:spPr>
          <a:xfrm>
            <a:off x="4890447" y="569641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172188C9-EFF6-4ED7-9B23-44F57CBB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09" y="5170084"/>
            <a:ext cx="1153291" cy="698709"/>
          </a:xfrm>
          <a:prstGeom prst="rect">
            <a:avLst/>
          </a:prstGeom>
        </p:spPr>
      </p:pic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32033F8D-E279-4294-86D9-F36C434F93E4}"/>
              </a:ext>
            </a:extLst>
          </p:cNvPr>
          <p:cNvSpPr/>
          <p:nvPr/>
        </p:nvSpPr>
        <p:spPr>
          <a:xfrm>
            <a:off x="4584141" y="631617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C3D1E088-1240-47A1-9E8E-32D203355310}"/>
              </a:ext>
            </a:extLst>
          </p:cNvPr>
          <p:cNvSpPr/>
          <p:nvPr/>
        </p:nvSpPr>
        <p:spPr>
          <a:xfrm>
            <a:off x="4572000" y="1851082"/>
            <a:ext cx="930988" cy="328394"/>
          </a:xfrm>
          <a:prstGeom prst="wedgeRoundRectCallout">
            <a:avLst>
              <a:gd name="adj1" fmla="val -3852"/>
              <a:gd name="adj2" fmla="val 7134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4329D298-DD0E-4D7F-A370-2954B1770211}"/>
              </a:ext>
            </a:extLst>
          </p:cNvPr>
          <p:cNvSpPr/>
          <p:nvPr/>
        </p:nvSpPr>
        <p:spPr>
          <a:xfrm>
            <a:off x="7449281" y="4315214"/>
            <a:ext cx="988413" cy="988413"/>
          </a:xfrm>
          <a:prstGeom prst="ellipse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台形 73">
            <a:extLst>
              <a:ext uri="{FF2B5EF4-FFF2-40B4-BE49-F238E27FC236}">
                <a16:creationId xmlns:a16="http://schemas.microsoft.com/office/drawing/2014/main" id="{5228695E-D697-492C-BD53-6E9A2A279EF2}"/>
              </a:ext>
            </a:extLst>
          </p:cNvPr>
          <p:cNvSpPr/>
          <p:nvPr/>
        </p:nvSpPr>
        <p:spPr>
          <a:xfrm>
            <a:off x="7449282" y="5659970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DA2A0A57-A53E-46B8-9C45-0C28E181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44" y="5133643"/>
            <a:ext cx="1153291" cy="698709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2CB2310-4AAF-4225-BACA-E3A205ACECB1}"/>
              </a:ext>
            </a:extLst>
          </p:cNvPr>
          <p:cNvSpPr/>
          <p:nvPr/>
        </p:nvSpPr>
        <p:spPr>
          <a:xfrm>
            <a:off x="7142976" y="6279738"/>
            <a:ext cx="1588655" cy="124134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下 76">
            <a:extLst>
              <a:ext uri="{FF2B5EF4-FFF2-40B4-BE49-F238E27FC236}">
                <a16:creationId xmlns:a16="http://schemas.microsoft.com/office/drawing/2014/main" id="{023A1309-2F67-4BE1-82B6-7CF6CF83D236}"/>
              </a:ext>
            </a:extLst>
          </p:cNvPr>
          <p:cNvSpPr/>
          <p:nvPr/>
        </p:nvSpPr>
        <p:spPr>
          <a:xfrm rot="10800000">
            <a:off x="7775503" y="5829954"/>
            <a:ext cx="323359" cy="349375"/>
          </a:xfrm>
          <a:prstGeom prst="downArrow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矢印: 右 77">
            <a:extLst>
              <a:ext uri="{FF2B5EF4-FFF2-40B4-BE49-F238E27FC236}">
                <a16:creationId xmlns:a16="http://schemas.microsoft.com/office/drawing/2014/main" id="{210F9843-668F-459D-8718-88E4B6EB5235}"/>
              </a:ext>
            </a:extLst>
          </p:cNvPr>
          <p:cNvSpPr/>
          <p:nvPr/>
        </p:nvSpPr>
        <p:spPr>
          <a:xfrm>
            <a:off x="6535744" y="5224076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9FBA9594-E500-4CD3-A718-3E9BF28ACD2D}"/>
              </a:ext>
            </a:extLst>
          </p:cNvPr>
          <p:cNvSpPr/>
          <p:nvPr/>
        </p:nvSpPr>
        <p:spPr>
          <a:xfrm>
            <a:off x="7924678" y="5486232"/>
            <a:ext cx="264781" cy="264781"/>
          </a:xfrm>
          <a:prstGeom prst="plus">
            <a:avLst>
              <a:gd name="adj" fmla="val 37209"/>
            </a:avLst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AA78D59A-7101-4A18-B73B-94BC8756E39A}"/>
              </a:ext>
            </a:extLst>
          </p:cNvPr>
          <p:cNvSpPr/>
          <p:nvPr/>
        </p:nvSpPr>
        <p:spPr>
          <a:xfrm>
            <a:off x="5314546" y="4910871"/>
            <a:ext cx="839628" cy="336527"/>
          </a:xfrm>
          <a:prstGeom prst="wedgeRoundRectCallout">
            <a:avLst>
              <a:gd name="adj1" fmla="val 6661"/>
              <a:gd name="adj2" fmla="val 78999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475FD953-1543-4271-9768-A9B3C616BB4A}"/>
              </a:ext>
            </a:extLst>
          </p:cNvPr>
          <p:cNvSpPr/>
          <p:nvPr/>
        </p:nvSpPr>
        <p:spPr>
          <a:xfrm>
            <a:off x="7709850" y="5350585"/>
            <a:ext cx="264781" cy="264781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矢印: 下 81">
            <a:extLst>
              <a:ext uri="{FF2B5EF4-FFF2-40B4-BE49-F238E27FC236}">
                <a16:creationId xmlns:a16="http://schemas.microsoft.com/office/drawing/2014/main" id="{1A5ED296-F7CD-4A10-B7A4-4221F6432D5D}"/>
              </a:ext>
            </a:extLst>
          </p:cNvPr>
          <p:cNvSpPr/>
          <p:nvPr/>
        </p:nvSpPr>
        <p:spPr>
          <a:xfrm rot="10800000">
            <a:off x="7812952" y="5059274"/>
            <a:ext cx="264780" cy="286083"/>
          </a:xfrm>
          <a:prstGeom prst="downArrow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281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カラーキャッチャーのつかいかた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FD7B114-9172-4548-A7C7-6BC638A0970E}"/>
              </a:ext>
            </a:extLst>
          </p:cNvPr>
          <p:cNvSpPr/>
          <p:nvPr/>
        </p:nvSpPr>
        <p:spPr>
          <a:xfrm>
            <a:off x="4406401" y="644047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CD1E2764-17D2-4637-B2BF-408F88C5C53C}"/>
              </a:ext>
            </a:extLst>
          </p:cNvPr>
          <p:cNvSpPr/>
          <p:nvPr/>
        </p:nvSpPr>
        <p:spPr>
          <a:xfrm>
            <a:off x="4406401" y="3730204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CE8D98F-2347-41FF-B454-D0A1A98AA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5" y="156706"/>
            <a:ext cx="8954750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7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光のパレットのつかって光をぶんせきしてみよう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F566A2B-C3DD-4FF6-A59A-F420D601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820760"/>
            <a:ext cx="8820727" cy="53831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3C5806-5224-45C8-9420-D622127727BA}"/>
              </a:ext>
            </a:extLst>
          </p:cNvPr>
          <p:cNvSpPr/>
          <p:nvPr/>
        </p:nvSpPr>
        <p:spPr>
          <a:xfrm>
            <a:off x="120073" y="1190245"/>
            <a:ext cx="8903854" cy="5127791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22528C5-51A8-47A7-A758-C18EE5282525}"/>
              </a:ext>
            </a:extLst>
          </p:cNvPr>
          <p:cNvSpPr/>
          <p:nvPr/>
        </p:nvSpPr>
        <p:spPr>
          <a:xfrm>
            <a:off x="2059709" y="763680"/>
            <a:ext cx="2207491" cy="577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CA803ED9-B6EC-491D-872F-5E4FF4C6E472}"/>
              </a:ext>
            </a:extLst>
          </p:cNvPr>
          <p:cNvSpPr/>
          <p:nvPr/>
        </p:nvSpPr>
        <p:spPr>
          <a:xfrm rot="16200000">
            <a:off x="1558626" y="875019"/>
            <a:ext cx="461819" cy="3533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5979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カラーキャッチャーで光をぶんせきしてみよう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6F97C1A-E07B-D3A5-B0A4-0B75E8A3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088"/>
            <a:ext cx="9144000" cy="51394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8B18549-11FB-3AB8-D439-98B3FB96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963"/>
            <a:ext cx="9144000" cy="51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8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>
            <a:spLocks noGrp="1"/>
          </p:cNvSpPr>
          <p:nvPr>
            <p:ph type="body" idx="1"/>
          </p:nvPr>
        </p:nvSpPr>
        <p:spPr>
          <a:xfrm>
            <a:off x="2495186" y="3004203"/>
            <a:ext cx="4702206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先生たちの自己紹介</a:t>
            </a:r>
            <a:endParaRPr sz="3600" b="1" dirty="0"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8317E59-825D-401C-980C-230517D2CDA3}"/>
              </a:ext>
            </a:extLst>
          </p:cNvPr>
          <p:cNvSpPr/>
          <p:nvPr/>
        </p:nvSpPr>
        <p:spPr>
          <a:xfrm>
            <a:off x="138102" y="3089776"/>
            <a:ext cx="8895927" cy="3218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4AB9BE-BDDB-442E-8A23-473C91E0066B}"/>
              </a:ext>
            </a:extLst>
          </p:cNvPr>
          <p:cNvSpPr/>
          <p:nvPr/>
        </p:nvSpPr>
        <p:spPr>
          <a:xfrm>
            <a:off x="117892" y="838459"/>
            <a:ext cx="8916138" cy="2143408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マイクロビットの</a:t>
            </a: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せつぞくほうほう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7" name="Google Shape;3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2059" y="958681"/>
            <a:ext cx="2116961" cy="169384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7"/>
          <p:cNvSpPr/>
          <p:nvPr/>
        </p:nvSpPr>
        <p:spPr>
          <a:xfrm rot="19445529">
            <a:off x="2756646" y="1581430"/>
            <a:ext cx="560417" cy="558701"/>
          </a:xfrm>
          <a:prstGeom prst="lightningBolt">
            <a:avLst/>
          </a:prstGeom>
          <a:solidFill>
            <a:srgbClr val="FFFF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69" name="Google Shape;369;p17"/>
          <p:cNvSpPr txBox="1"/>
          <p:nvPr/>
        </p:nvSpPr>
        <p:spPr>
          <a:xfrm>
            <a:off x="3373234" y="795188"/>
            <a:ext cx="2444581" cy="32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r>
              <a:rPr lang="ja-JP" sz="1200" b="1" i="0" u="none" strike="noStrike" cap="none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MicroBit(マイクロビット)</a:t>
            </a:r>
            <a:endParaRPr sz="1200" b="0" i="0" u="none" strike="noStrike" cap="none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endParaRPr sz="1200" b="1" i="0" u="none" strike="noStrike" cap="none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C86503D-1E9C-44C3-AC95-89E1BB63F67A}"/>
              </a:ext>
            </a:extLst>
          </p:cNvPr>
          <p:cNvSpPr txBox="1"/>
          <p:nvPr/>
        </p:nvSpPr>
        <p:spPr>
          <a:xfrm>
            <a:off x="5670077" y="1965720"/>
            <a:ext cx="332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マイクロビットをつかって、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ノートパソコンとつうしんをします。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1B2081C-8B3A-413F-9695-9964F132C419}"/>
              </a:ext>
            </a:extLst>
          </p:cNvPr>
          <p:cNvSpPr txBox="1"/>
          <p:nvPr/>
        </p:nvSpPr>
        <p:spPr>
          <a:xfrm>
            <a:off x="2334343" y="1372960"/>
            <a:ext cx="1405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コントロール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82B5761F-60B4-4DF9-8F02-1072D3090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37" t="22363" r="38209" b="59938"/>
          <a:stretch/>
        </p:blipFill>
        <p:spPr>
          <a:xfrm>
            <a:off x="3590019" y="3144251"/>
            <a:ext cx="1439922" cy="1158728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901BD5A2-EC46-42F3-AED5-659C6B945031}"/>
              </a:ext>
            </a:extLst>
          </p:cNvPr>
          <p:cNvSpPr/>
          <p:nvPr/>
        </p:nvSpPr>
        <p:spPr>
          <a:xfrm>
            <a:off x="3036854" y="4534449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Google Shape;374;p17">
            <a:extLst>
              <a:ext uri="{FF2B5EF4-FFF2-40B4-BE49-F238E27FC236}">
                <a16:creationId xmlns:a16="http://schemas.microsoft.com/office/drawing/2014/main" id="{378DC688-4B4C-429F-AB2A-35601CC87E96}"/>
              </a:ext>
            </a:extLst>
          </p:cNvPr>
          <p:cNvSpPr/>
          <p:nvPr/>
        </p:nvSpPr>
        <p:spPr>
          <a:xfrm>
            <a:off x="4035051" y="3379901"/>
            <a:ext cx="823276" cy="40361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4" name="Google Shape;376;p17">
            <a:extLst>
              <a:ext uri="{FF2B5EF4-FFF2-40B4-BE49-F238E27FC236}">
                <a16:creationId xmlns:a16="http://schemas.microsoft.com/office/drawing/2014/main" id="{0A15530D-030C-4E1C-85A3-BFDFEF617D78}"/>
              </a:ext>
            </a:extLst>
          </p:cNvPr>
          <p:cNvSpPr/>
          <p:nvPr/>
        </p:nvSpPr>
        <p:spPr>
          <a:xfrm>
            <a:off x="3533393" y="4867489"/>
            <a:ext cx="1817148" cy="1031830"/>
          </a:xfrm>
          <a:prstGeom prst="wedgeRoundRectCallout">
            <a:avLst>
              <a:gd name="adj1" fmla="val 5582"/>
              <a:gd name="adj2" fmla="val -135267"/>
              <a:gd name="adj3" fmla="val 16667"/>
            </a:avLst>
          </a:prstGeom>
          <a:solidFill>
            <a:srgbClr val="FBFDDB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-JP" altLang="en-US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自分の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マイクロビットの名前</a:t>
            </a:r>
            <a:r>
              <a:rPr lang="ja-JP" altLang="en-US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をおぼえます</a:t>
            </a:r>
            <a:endParaRPr sz="1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6" name="Google Shape;368;p17">
            <a:extLst>
              <a:ext uri="{FF2B5EF4-FFF2-40B4-BE49-F238E27FC236}">
                <a16:creationId xmlns:a16="http://schemas.microsoft.com/office/drawing/2014/main" id="{88FDC476-DBC7-4803-9F58-7A46EF3137D6}"/>
              </a:ext>
            </a:extLst>
          </p:cNvPr>
          <p:cNvSpPr/>
          <p:nvPr/>
        </p:nvSpPr>
        <p:spPr>
          <a:xfrm rot="19445529" flipH="1" flipV="1">
            <a:off x="2723100" y="1947683"/>
            <a:ext cx="574532" cy="572773"/>
          </a:xfrm>
          <a:prstGeom prst="lightningBolt">
            <a:avLst/>
          </a:prstGeom>
          <a:solidFill>
            <a:srgbClr val="FFFF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84D0B-C7D7-4CC9-8894-9BB2BD25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87" y="1136144"/>
            <a:ext cx="1949380" cy="154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D667E35-BB8B-40D6-98EE-7219C5C26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0" y="3403723"/>
            <a:ext cx="2743200" cy="933450"/>
          </a:xfrm>
          <a:prstGeom prst="rect">
            <a:avLst/>
          </a:prstGeom>
        </p:spPr>
      </p:pic>
      <p:sp>
        <p:nvSpPr>
          <p:cNvPr id="374" name="Google Shape;374;p17"/>
          <p:cNvSpPr/>
          <p:nvPr/>
        </p:nvSpPr>
        <p:spPr>
          <a:xfrm>
            <a:off x="323273" y="3581707"/>
            <a:ext cx="2238089" cy="53806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7" name="Google Shape;376;p17">
            <a:extLst>
              <a:ext uri="{FF2B5EF4-FFF2-40B4-BE49-F238E27FC236}">
                <a16:creationId xmlns:a16="http://schemas.microsoft.com/office/drawing/2014/main" id="{2B0168D0-E97A-4C74-9EB2-96F3836A377D}"/>
              </a:ext>
            </a:extLst>
          </p:cNvPr>
          <p:cNvSpPr/>
          <p:nvPr/>
        </p:nvSpPr>
        <p:spPr>
          <a:xfrm>
            <a:off x="407287" y="5027975"/>
            <a:ext cx="2335913" cy="846091"/>
          </a:xfrm>
          <a:prstGeom prst="wedgeRoundRectCallout">
            <a:avLst>
              <a:gd name="adj1" fmla="val -10131"/>
              <a:gd name="adj2" fmla="val -145690"/>
              <a:gd name="adj3" fmla="val 16667"/>
            </a:avLst>
          </a:prstGeom>
          <a:solidFill>
            <a:srgbClr val="FBFDDB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r>
              <a:rPr lang="ja-JP" altLang="en-US" sz="1800" u="none" strike="noStrike" cap="none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“マイクロビットせつぞく”</a:t>
            </a:r>
            <a:endParaRPr lang="en-US" altLang="ja-JP" sz="1800" u="none" strike="noStrike" cap="none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r>
              <a:rPr lang="ja-JP" altLang="en-US" sz="1800" u="none" strike="noStrike" cap="none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をおします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E3FA9B1-8AA2-49E4-BD0E-987985FD6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" t="3601" r="396" b="2100"/>
          <a:stretch/>
        </p:blipFill>
        <p:spPr>
          <a:xfrm>
            <a:off x="5498438" y="3144251"/>
            <a:ext cx="3234012" cy="3027168"/>
          </a:xfrm>
          <a:prstGeom prst="rect">
            <a:avLst/>
          </a:prstGeom>
        </p:spPr>
      </p:pic>
      <p:sp>
        <p:nvSpPr>
          <p:cNvPr id="376" name="Google Shape;376;p17"/>
          <p:cNvSpPr/>
          <p:nvPr/>
        </p:nvSpPr>
        <p:spPr>
          <a:xfrm>
            <a:off x="5526231" y="4017516"/>
            <a:ext cx="3479667" cy="626481"/>
          </a:xfrm>
          <a:prstGeom prst="wedgeRoundRectCallout">
            <a:avLst>
              <a:gd name="adj1" fmla="val -37796"/>
              <a:gd name="adj2" fmla="val -85542"/>
              <a:gd name="adj3" fmla="val 16667"/>
            </a:avLst>
          </a:prstGeom>
          <a:solidFill>
            <a:srgbClr val="FBFDDB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自分のマイクロビットの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なまえ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を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えら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んで</a:t>
            </a:r>
            <a:r>
              <a:rPr lang="en-US" alt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”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ペア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接続</a:t>
            </a:r>
            <a:r>
              <a:rPr lang="en-US" alt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”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を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お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してください。</a:t>
            </a:r>
            <a:endParaRPr sz="1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1" name="Google Shape;374;p17">
            <a:extLst>
              <a:ext uri="{FF2B5EF4-FFF2-40B4-BE49-F238E27FC236}">
                <a16:creationId xmlns:a16="http://schemas.microsoft.com/office/drawing/2014/main" id="{06A88318-188E-45CC-8216-FF81CF1FC0D9}"/>
              </a:ext>
            </a:extLst>
          </p:cNvPr>
          <p:cNvSpPr/>
          <p:nvPr/>
        </p:nvSpPr>
        <p:spPr>
          <a:xfrm>
            <a:off x="7252750" y="5774766"/>
            <a:ext cx="850786" cy="51156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2" name="Google Shape;374;p17">
            <a:extLst>
              <a:ext uri="{FF2B5EF4-FFF2-40B4-BE49-F238E27FC236}">
                <a16:creationId xmlns:a16="http://schemas.microsoft.com/office/drawing/2014/main" id="{4E14C93A-FA74-48A5-B5EF-07F9F26AED40}"/>
              </a:ext>
            </a:extLst>
          </p:cNvPr>
          <p:cNvSpPr/>
          <p:nvPr/>
        </p:nvSpPr>
        <p:spPr>
          <a:xfrm>
            <a:off x="5498438" y="3421824"/>
            <a:ext cx="1271539" cy="28955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F92DC2C-4340-4C26-9E77-25F87191906E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873168" y="3566599"/>
            <a:ext cx="625270" cy="15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4C5F511-9A8C-436A-8E54-D7F89E9A5A68}"/>
              </a:ext>
            </a:extLst>
          </p:cNvPr>
          <p:cNvCxnSpPr>
            <a:cxnSpLocks/>
            <a:stCxn id="376" idx="2"/>
            <a:endCxn id="31" idx="0"/>
          </p:cNvCxnSpPr>
          <p:nvPr/>
        </p:nvCxnSpPr>
        <p:spPr>
          <a:xfrm>
            <a:off x="7266065" y="4643997"/>
            <a:ext cx="412078" cy="1130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30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マイクロビットの</a:t>
            </a: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せつぞくかくにん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FBF9C57-D9E5-469A-A6BD-9C2549EC0318}"/>
              </a:ext>
            </a:extLst>
          </p:cNvPr>
          <p:cNvSpPr txBox="1"/>
          <p:nvPr/>
        </p:nvSpPr>
        <p:spPr>
          <a:xfrm>
            <a:off x="611458" y="933414"/>
            <a:ext cx="752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うまくせつぞくできていると、マイクロビットが♥→😄になります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5455BB-7653-4CAC-ABBE-09C6B0C5E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1"/>
          <a:stretch/>
        </p:blipFill>
        <p:spPr>
          <a:xfrm>
            <a:off x="674122" y="1699491"/>
            <a:ext cx="7795756" cy="42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1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カラーキャッチャーで光をぶんせきしてみよう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18549-11FB-3AB8-D439-98B3FB96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854"/>
            <a:ext cx="9144000" cy="5146073"/>
          </a:xfrm>
          <a:prstGeom prst="rect">
            <a:avLst/>
          </a:prstGeom>
        </p:spPr>
      </p:pic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2ABABAE0-1A96-7B26-AA4B-FF98F299177F}"/>
              </a:ext>
            </a:extLst>
          </p:cNvPr>
          <p:cNvSpPr/>
          <p:nvPr/>
        </p:nvSpPr>
        <p:spPr>
          <a:xfrm>
            <a:off x="226835" y="3884015"/>
            <a:ext cx="1823638" cy="488518"/>
          </a:xfrm>
          <a:prstGeom prst="wedgeRoundRectCallout">
            <a:avLst>
              <a:gd name="adj1" fmla="val 46590"/>
              <a:gd name="adj2" fmla="val 78193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自分のカラーキャッチャーが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登録されるよ！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452BAFF-3420-8292-0AD3-FE72363734D1}"/>
              </a:ext>
            </a:extLst>
          </p:cNvPr>
          <p:cNvSpPr/>
          <p:nvPr/>
        </p:nvSpPr>
        <p:spPr>
          <a:xfrm>
            <a:off x="4041452" y="4294529"/>
            <a:ext cx="1823638" cy="488518"/>
          </a:xfrm>
          <a:prstGeom prst="wedgeRoundRectCallout">
            <a:avLst>
              <a:gd name="adj1" fmla="val -61797"/>
              <a:gd name="adj2" fmla="val 112225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自分のカラーキャッチャーのアイコンがでるよ！</a:t>
            </a: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34524610-6BA1-654B-FBF1-4082EEB3060B}"/>
              </a:ext>
            </a:extLst>
          </p:cNvPr>
          <p:cNvSpPr/>
          <p:nvPr/>
        </p:nvSpPr>
        <p:spPr>
          <a:xfrm>
            <a:off x="6059598" y="4917984"/>
            <a:ext cx="1823638" cy="488518"/>
          </a:xfrm>
          <a:prstGeom prst="wedgeRoundRectCallout">
            <a:avLst>
              <a:gd name="adj1" fmla="val -61797"/>
              <a:gd name="adj2" fmla="val 112225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カラーキャッチャーの色と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色のぶんせきがでるよ</a:t>
            </a:r>
          </a:p>
        </p:txBody>
      </p:sp>
    </p:spTree>
    <p:extLst>
      <p:ext uri="{BB962C8B-B14F-4D97-AF65-F5344CB8AC3E}">
        <p14:creationId xmlns:p14="http://schemas.microsoft.com/office/powerpoint/2010/main" val="284608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61EDDF8-157B-4D7E-939E-41C3617A7BEF}"/>
              </a:ext>
            </a:extLst>
          </p:cNvPr>
          <p:cNvSpPr/>
          <p:nvPr/>
        </p:nvSpPr>
        <p:spPr>
          <a:xfrm>
            <a:off x="4772466" y="838459"/>
            <a:ext cx="4237315" cy="2837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つくったプログラムで色をすいとってみよう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F622A-8D13-4880-8F30-2434C5361357}"/>
              </a:ext>
            </a:extLst>
          </p:cNvPr>
          <p:cNvSpPr/>
          <p:nvPr/>
        </p:nvSpPr>
        <p:spPr>
          <a:xfrm>
            <a:off x="267855" y="838459"/>
            <a:ext cx="4103679" cy="2837614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12122C-C3EA-46C3-B71E-50EF769E3461}"/>
              </a:ext>
            </a:extLst>
          </p:cNvPr>
          <p:cNvSpPr txBox="1"/>
          <p:nvPr/>
        </p:nvSpPr>
        <p:spPr>
          <a:xfrm>
            <a:off x="395893" y="89617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①カラーキャッチャーをものの上にのせます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0DC564-B065-42D1-B323-6BD0689AFAF0}"/>
              </a:ext>
            </a:extLst>
          </p:cNvPr>
          <p:cNvSpPr/>
          <p:nvPr/>
        </p:nvSpPr>
        <p:spPr>
          <a:xfrm>
            <a:off x="249380" y="3840794"/>
            <a:ext cx="8760401" cy="2741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836562D-E58D-426F-BAB2-54CB7CB39FE5}"/>
              </a:ext>
            </a:extLst>
          </p:cNvPr>
          <p:cNvSpPr txBox="1"/>
          <p:nvPr/>
        </p:nvSpPr>
        <p:spPr>
          <a:xfrm>
            <a:off x="4906102" y="89617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②</a:t>
            </a:r>
            <a:r>
              <a:rPr kumimoji="1" lang="en-US" altLang="ja-JP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A</a:t>
            </a:r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ボタン、</a:t>
            </a:r>
            <a:r>
              <a:rPr kumimoji="1" lang="en-US" altLang="ja-JP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ボタンをおします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ED0BFC-F3E8-4662-9F24-0DB6297A99EC}"/>
              </a:ext>
            </a:extLst>
          </p:cNvPr>
          <p:cNvSpPr txBox="1"/>
          <p:nvPr/>
        </p:nvSpPr>
        <p:spPr>
          <a:xfrm>
            <a:off x="267854" y="3943099"/>
            <a:ext cx="827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③すいとった色に光って、がめんに“あか”・“みどり”・“あお”の大きさがでます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41E79C3E-468F-42E4-9CBA-B2099F36A1B6}"/>
              </a:ext>
            </a:extLst>
          </p:cNvPr>
          <p:cNvSpPr/>
          <p:nvPr/>
        </p:nvSpPr>
        <p:spPr>
          <a:xfrm>
            <a:off x="4371534" y="1958142"/>
            <a:ext cx="430852" cy="6463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71B8F725-F160-4A2A-9747-717912B6935E}"/>
              </a:ext>
            </a:extLst>
          </p:cNvPr>
          <p:cNvSpPr/>
          <p:nvPr/>
        </p:nvSpPr>
        <p:spPr>
          <a:xfrm rot="8100000">
            <a:off x="4656189" y="3362964"/>
            <a:ext cx="430852" cy="6463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 descr="ケーキのろうそく&#10;&#10;低い精度で自動的に生成された説明">
            <a:extLst>
              <a:ext uri="{FF2B5EF4-FFF2-40B4-BE49-F238E27FC236}">
                <a16:creationId xmlns:a16="http://schemas.microsoft.com/office/drawing/2014/main" id="{CC615A0E-1E5A-41A4-AED4-5A8F5021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22" y="1455088"/>
            <a:ext cx="2640500" cy="1980375"/>
          </a:xfrm>
          <a:prstGeom prst="rect">
            <a:avLst/>
          </a:prstGeom>
        </p:spPr>
      </p:pic>
      <p:sp>
        <p:nvSpPr>
          <p:cNvPr id="31" name="楕円 30">
            <a:extLst>
              <a:ext uri="{FF2B5EF4-FFF2-40B4-BE49-F238E27FC236}">
                <a16:creationId xmlns:a16="http://schemas.microsoft.com/office/drawing/2014/main" id="{6B790C82-8052-4644-AB4D-9B8E93756096}"/>
              </a:ext>
            </a:extLst>
          </p:cNvPr>
          <p:cNvSpPr/>
          <p:nvPr/>
        </p:nvSpPr>
        <p:spPr>
          <a:xfrm>
            <a:off x="6268364" y="1355215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台形 31">
            <a:extLst>
              <a:ext uri="{FF2B5EF4-FFF2-40B4-BE49-F238E27FC236}">
                <a16:creationId xmlns:a16="http://schemas.microsoft.com/office/drawing/2014/main" id="{6E672221-3BF0-469F-A91B-416293DE518D}"/>
              </a:ext>
            </a:extLst>
          </p:cNvPr>
          <p:cNvSpPr/>
          <p:nvPr/>
        </p:nvSpPr>
        <p:spPr>
          <a:xfrm>
            <a:off x="6268365" y="269997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9FAC171-D6E8-4C75-AF1E-F94FF8B8D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27" y="2173644"/>
            <a:ext cx="1153291" cy="698709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204B13F-D4BA-4D32-BE5B-E69F55606B85}"/>
              </a:ext>
            </a:extLst>
          </p:cNvPr>
          <p:cNvSpPr/>
          <p:nvPr/>
        </p:nvSpPr>
        <p:spPr>
          <a:xfrm>
            <a:off x="5962059" y="3319739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カウンターの上にあるケーキ&#10;&#10;低い精度で自動的に生成された説明">
            <a:extLst>
              <a:ext uri="{FF2B5EF4-FFF2-40B4-BE49-F238E27FC236}">
                <a16:creationId xmlns:a16="http://schemas.microsoft.com/office/drawing/2014/main" id="{C0E61188-0072-444F-8633-568E170C9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67" y="4530218"/>
            <a:ext cx="2604655" cy="1953491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15E8A8A-1703-4E8F-BC8F-CDACE2DA268A}"/>
              </a:ext>
            </a:extLst>
          </p:cNvPr>
          <p:cNvSpPr/>
          <p:nvPr/>
        </p:nvSpPr>
        <p:spPr>
          <a:xfrm>
            <a:off x="3108580" y="4475142"/>
            <a:ext cx="1650039" cy="488518"/>
          </a:xfrm>
          <a:prstGeom prst="wedgeRoundRectCallout">
            <a:avLst>
              <a:gd name="adj1" fmla="val -68162"/>
              <a:gd name="adj2" fmla="val 6874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すいとった色に光るよ！</a:t>
            </a: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7C0AC81E-1420-400D-9325-EB8244EA9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03" t="70723" r="40762"/>
          <a:stretch/>
        </p:blipFill>
        <p:spPr>
          <a:xfrm>
            <a:off x="4956209" y="4561282"/>
            <a:ext cx="3901046" cy="1922427"/>
          </a:xfrm>
          <a:prstGeom prst="rect">
            <a:avLst/>
          </a:prstGeom>
        </p:spPr>
      </p:pic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C916D5C1-7AB0-4302-B8C0-140DC6F3C9AC}"/>
              </a:ext>
            </a:extLst>
          </p:cNvPr>
          <p:cNvSpPr/>
          <p:nvPr/>
        </p:nvSpPr>
        <p:spPr>
          <a:xfrm>
            <a:off x="6599837" y="4414634"/>
            <a:ext cx="2095500" cy="618285"/>
          </a:xfrm>
          <a:prstGeom prst="wedgeRoundRectCallout">
            <a:avLst>
              <a:gd name="adj1" fmla="val -35049"/>
              <a:gd name="adj2" fmla="val 77470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色の“あか”・“みどり”・“あお”はどれくらいかな？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2AF5389B-E7DD-413D-B335-8B7BB5C37388}"/>
              </a:ext>
            </a:extLst>
          </p:cNvPr>
          <p:cNvSpPr/>
          <p:nvPr/>
        </p:nvSpPr>
        <p:spPr>
          <a:xfrm>
            <a:off x="4942746" y="1571301"/>
            <a:ext cx="1624658" cy="604664"/>
          </a:xfrm>
          <a:prstGeom prst="wedgeRoundRectCallout">
            <a:avLst>
              <a:gd name="adj1" fmla="val 40021"/>
              <a:gd name="adj2" fmla="val 6577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DDB038AF-B3CA-4B72-BB22-FC521ADD5A9A}"/>
              </a:ext>
            </a:extLst>
          </p:cNvPr>
          <p:cNvSpPr/>
          <p:nvPr/>
        </p:nvSpPr>
        <p:spPr>
          <a:xfrm>
            <a:off x="7169237" y="2804921"/>
            <a:ext cx="1624658" cy="604664"/>
          </a:xfrm>
          <a:prstGeom prst="wedgeRoundRectCallout">
            <a:avLst>
              <a:gd name="adj1" fmla="val -50816"/>
              <a:gd name="adj2" fmla="val -63172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</p:spTree>
    <p:extLst>
      <p:ext uri="{BB962C8B-B14F-4D97-AF65-F5344CB8AC3E}">
        <p14:creationId xmlns:p14="http://schemas.microsoft.com/office/powerpoint/2010/main" val="1159207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カラーキャッチャーのつかいかた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3D14428-E320-4AD0-BDA1-6EB361DB807D}"/>
              </a:ext>
            </a:extLst>
          </p:cNvPr>
          <p:cNvSpPr/>
          <p:nvPr/>
        </p:nvSpPr>
        <p:spPr>
          <a:xfrm>
            <a:off x="319720" y="1749118"/>
            <a:ext cx="1431636" cy="14316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809DFA42-DFA5-49A1-9198-11EBD6A95EF5}"/>
              </a:ext>
            </a:extLst>
          </p:cNvPr>
          <p:cNvSpPr/>
          <p:nvPr/>
        </p:nvSpPr>
        <p:spPr>
          <a:xfrm>
            <a:off x="319720" y="3888495"/>
            <a:ext cx="1431636" cy="831273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5637C81-BACA-4AA0-98A1-CBF39413CFDA}"/>
              </a:ext>
            </a:extLst>
          </p:cNvPr>
          <p:cNvSpPr/>
          <p:nvPr/>
        </p:nvSpPr>
        <p:spPr>
          <a:xfrm>
            <a:off x="211192" y="3023963"/>
            <a:ext cx="1648692" cy="988291"/>
          </a:xfrm>
          <a:prstGeom prst="roundRect">
            <a:avLst>
              <a:gd name="adj" fmla="val 717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E7897B38-74D9-4885-9B74-0E4DE6B03433}"/>
              </a:ext>
            </a:extLst>
          </p:cNvPr>
          <p:cNvSpPr/>
          <p:nvPr/>
        </p:nvSpPr>
        <p:spPr>
          <a:xfrm>
            <a:off x="2166629" y="1869201"/>
            <a:ext cx="1624658" cy="916153"/>
          </a:xfrm>
          <a:prstGeom prst="wedgeRoundRectCallout">
            <a:avLst>
              <a:gd name="adj1" fmla="val -130586"/>
              <a:gd name="adj2" fmla="val 9696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1DB4A07B-F60B-4264-97D3-569D29AE48F3}"/>
              </a:ext>
            </a:extLst>
          </p:cNvPr>
          <p:cNvSpPr/>
          <p:nvPr/>
        </p:nvSpPr>
        <p:spPr>
          <a:xfrm>
            <a:off x="2466236" y="4162981"/>
            <a:ext cx="1624658" cy="916153"/>
          </a:xfrm>
          <a:prstGeom prst="wedgeRoundRectCallout">
            <a:avLst>
              <a:gd name="adj1" fmla="val -94201"/>
              <a:gd name="adj2" fmla="val -101640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CF247-3897-4214-8A38-372AC99ED516}"/>
              </a:ext>
            </a:extLst>
          </p:cNvPr>
          <p:cNvSpPr/>
          <p:nvPr/>
        </p:nvSpPr>
        <p:spPr>
          <a:xfrm>
            <a:off x="399301" y="3345691"/>
            <a:ext cx="300037" cy="3082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0BC69CE-5485-42D1-AE89-D70369A51E55}"/>
              </a:ext>
            </a:extLst>
          </p:cNvPr>
          <p:cNvSpPr/>
          <p:nvPr/>
        </p:nvSpPr>
        <p:spPr>
          <a:xfrm>
            <a:off x="445734" y="3396255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8F2F371-36AC-4F77-9DD2-D2C54B5CE62F}"/>
              </a:ext>
            </a:extLst>
          </p:cNvPr>
          <p:cNvSpPr/>
          <p:nvPr/>
        </p:nvSpPr>
        <p:spPr>
          <a:xfrm>
            <a:off x="1336792" y="3329797"/>
            <a:ext cx="300037" cy="3082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BA39B13F-5C43-4B0D-A3D4-5C1C7FA7800C}"/>
              </a:ext>
            </a:extLst>
          </p:cNvPr>
          <p:cNvSpPr/>
          <p:nvPr/>
        </p:nvSpPr>
        <p:spPr>
          <a:xfrm>
            <a:off x="1383225" y="3380361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FD7B114-9172-4548-A7C7-6BC638A0970E}"/>
              </a:ext>
            </a:extLst>
          </p:cNvPr>
          <p:cNvSpPr/>
          <p:nvPr/>
        </p:nvSpPr>
        <p:spPr>
          <a:xfrm>
            <a:off x="4406401" y="644047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CD1E2764-17D2-4637-B2BF-408F88C5C53C}"/>
              </a:ext>
            </a:extLst>
          </p:cNvPr>
          <p:cNvSpPr/>
          <p:nvPr/>
        </p:nvSpPr>
        <p:spPr>
          <a:xfrm>
            <a:off x="4406401" y="3730204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591A66E3-B9EF-4FCE-90AA-AB231F33956B}"/>
              </a:ext>
            </a:extLst>
          </p:cNvPr>
          <p:cNvSpPr/>
          <p:nvPr/>
        </p:nvSpPr>
        <p:spPr>
          <a:xfrm>
            <a:off x="7457441" y="124866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台形 43">
            <a:extLst>
              <a:ext uri="{FF2B5EF4-FFF2-40B4-BE49-F238E27FC236}">
                <a16:creationId xmlns:a16="http://schemas.microsoft.com/office/drawing/2014/main" id="{C849F368-5218-4D2A-9DEC-E2DD56A30BAC}"/>
              </a:ext>
            </a:extLst>
          </p:cNvPr>
          <p:cNvSpPr/>
          <p:nvPr/>
        </p:nvSpPr>
        <p:spPr>
          <a:xfrm>
            <a:off x="7457442" y="259342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3A3882E-016F-4E5C-80F1-1432EBB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04" y="2067094"/>
            <a:ext cx="1153291" cy="698709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91ACF46-199E-40B5-88E2-723EFC21E713}"/>
              </a:ext>
            </a:extLst>
          </p:cNvPr>
          <p:cNvSpPr/>
          <p:nvPr/>
        </p:nvSpPr>
        <p:spPr>
          <a:xfrm>
            <a:off x="7151136" y="321318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28E65BFD-9FEE-4E34-A530-3D906492BA0C}"/>
              </a:ext>
            </a:extLst>
          </p:cNvPr>
          <p:cNvSpPr/>
          <p:nvPr/>
        </p:nvSpPr>
        <p:spPr>
          <a:xfrm rot="10800000">
            <a:off x="7783663" y="2763405"/>
            <a:ext cx="323359" cy="349375"/>
          </a:xfrm>
          <a:prstGeom prst="downArrow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C68FFE96-97B8-431F-9436-D01600576074}"/>
              </a:ext>
            </a:extLst>
          </p:cNvPr>
          <p:cNvSpPr/>
          <p:nvPr/>
        </p:nvSpPr>
        <p:spPr>
          <a:xfrm>
            <a:off x="4972883" y="1262080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台形 58">
            <a:extLst>
              <a:ext uri="{FF2B5EF4-FFF2-40B4-BE49-F238E27FC236}">
                <a16:creationId xmlns:a16="http://schemas.microsoft.com/office/drawing/2014/main" id="{D9E1F0C0-0806-4769-9A6B-696CDEEAA646}"/>
              </a:ext>
            </a:extLst>
          </p:cNvPr>
          <p:cNvSpPr/>
          <p:nvPr/>
        </p:nvSpPr>
        <p:spPr>
          <a:xfrm>
            <a:off x="4972884" y="2606836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6BC2B028-8713-4B61-BA21-9DD48949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46" y="2080509"/>
            <a:ext cx="1153291" cy="698709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954F550-393B-44B3-8D59-5D1F994E7C62}"/>
              </a:ext>
            </a:extLst>
          </p:cNvPr>
          <p:cNvSpPr/>
          <p:nvPr/>
        </p:nvSpPr>
        <p:spPr>
          <a:xfrm>
            <a:off x="4666578" y="3226604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矢印: 右 62">
            <a:extLst>
              <a:ext uri="{FF2B5EF4-FFF2-40B4-BE49-F238E27FC236}">
                <a16:creationId xmlns:a16="http://schemas.microsoft.com/office/drawing/2014/main" id="{7EB6026F-CCA4-4907-9502-D3F79AAB0000}"/>
              </a:ext>
            </a:extLst>
          </p:cNvPr>
          <p:cNvSpPr/>
          <p:nvPr/>
        </p:nvSpPr>
        <p:spPr>
          <a:xfrm>
            <a:off x="6543904" y="2157527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755E3693-C184-40A1-8390-DD59D36E21C4}"/>
              </a:ext>
            </a:extLst>
          </p:cNvPr>
          <p:cNvSpPr/>
          <p:nvPr/>
        </p:nvSpPr>
        <p:spPr>
          <a:xfrm>
            <a:off x="4848987" y="786212"/>
            <a:ext cx="3779191" cy="373748"/>
          </a:xfrm>
          <a:prstGeom prst="wedgeRoundRectCallout">
            <a:avLst>
              <a:gd name="adj1" fmla="val 29900"/>
              <a:gd name="adj2" fmla="val -1089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ボタン：色をすいとる</a:t>
            </a:r>
          </a:p>
        </p:txBody>
      </p:sp>
      <p:sp>
        <p:nvSpPr>
          <p:cNvPr id="65" name="吹き出し: 角を丸めた四角形 64">
            <a:extLst>
              <a:ext uri="{FF2B5EF4-FFF2-40B4-BE49-F238E27FC236}">
                <a16:creationId xmlns:a16="http://schemas.microsoft.com/office/drawing/2014/main" id="{F4E6D18E-E6DF-4605-8903-23A141B5031A}"/>
              </a:ext>
            </a:extLst>
          </p:cNvPr>
          <p:cNvSpPr/>
          <p:nvPr/>
        </p:nvSpPr>
        <p:spPr>
          <a:xfrm>
            <a:off x="4848987" y="3864622"/>
            <a:ext cx="3779191" cy="373747"/>
          </a:xfrm>
          <a:prstGeom prst="wedgeRoundRectCallout">
            <a:avLst>
              <a:gd name="adj1" fmla="val 16710"/>
              <a:gd name="adj2" fmla="val -9897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ボタン：色をまぜる</a:t>
            </a: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7E5D2444-DAED-49CB-AA61-B18D45EA1D0D}"/>
              </a:ext>
            </a:extLst>
          </p:cNvPr>
          <p:cNvSpPr/>
          <p:nvPr/>
        </p:nvSpPr>
        <p:spPr>
          <a:xfrm>
            <a:off x="4890446" y="435165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台形 66">
            <a:extLst>
              <a:ext uri="{FF2B5EF4-FFF2-40B4-BE49-F238E27FC236}">
                <a16:creationId xmlns:a16="http://schemas.microsoft.com/office/drawing/2014/main" id="{40E82ED5-C9DD-42E3-A2D3-4DB237AE2E7E}"/>
              </a:ext>
            </a:extLst>
          </p:cNvPr>
          <p:cNvSpPr/>
          <p:nvPr/>
        </p:nvSpPr>
        <p:spPr>
          <a:xfrm>
            <a:off x="4890447" y="569641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172188C9-EFF6-4ED7-9B23-44F57CBB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09" y="5170084"/>
            <a:ext cx="1153291" cy="698709"/>
          </a:xfrm>
          <a:prstGeom prst="rect">
            <a:avLst/>
          </a:prstGeom>
        </p:spPr>
      </p:pic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32033F8D-E279-4294-86D9-F36C434F93E4}"/>
              </a:ext>
            </a:extLst>
          </p:cNvPr>
          <p:cNvSpPr/>
          <p:nvPr/>
        </p:nvSpPr>
        <p:spPr>
          <a:xfrm>
            <a:off x="4584141" y="631617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C3D1E088-1240-47A1-9E8E-32D203355310}"/>
              </a:ext>
            </a:extLst>
          </p:cNvPr>
          <p:cNvSpPr/>
          <p:nvPr/>
        </p:nvSpPr>
        <p:spPr>
          <a:xfrm>
            <a:off x="4572000" y="1851082"/>
            <a:ext cx="930988" cy="328394"/>
          </a:xfrm>
          <a:prstGeom prst="wedgeRoundRectCallout">
            <a:avLst>
              <a:gd name="adj1" fmla="val -3852"/>
              <a:gd name="adj2" fmla="val 7134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4329D298-DD0E-4D7F-A370-2954B1770211}"/>
              </a:ext>
            </a:extLst>
          </p:cNvPr>
          <p:cNvSpPr/>
          <p:nvPr/>
        </p:nvSpPr>
        <p:spPr>
          <a:xfrm>
            <a:off x="7449281" y="4315214"/>
            <a:ext cx="988413" cy="988413"/>
          </a:xfrm>
          <a:prstGeom prst="ellipse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台形 73">
            <a:extLst>
              <a:ext uri="{FF2B5EF4-FFF2-40B4-BE49-F238E27FC236}">
                <a16:creationId xmlns:a16="http://schemas.microsoft.com/office/drawing/2014/main" id="{5228695E-D697-492C-BD53-6E9A2A279EF2}"/>
              </a:ext>
            </a:extLst>
          </p:cNvPr>
          <p:cNvSpPr/>
          <p:nvPr/>
        </p:nvSpPr>
        <p:spPr>
          <a:xfrm>
            <a:off x="7449282" y="5659970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DA2A0A57-A53E-46B8-9C45-0C28E181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44" y="5133643"/>
            <a:ext cx="1153291" cy="698709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2CB2310-4AAF-4225-BACA-E3A205ACECB1}"/>
              </a:ext>
            </a:extLst>
          </p:cNvPr>
          <p:cNvSpPr/>
          <p:nvPr/>
        </p:nvSpPr>
        <p:spPr>
          <a:xfrm>
            <a:off x="7142976" y="6279738"/>
            <a:ext cx="1588655" cy="124134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下 76">
            <a:extLst>
              <a:ext uri="{FF2B5EF4-FFF2-40B4-BE49-F238E27FC236}">
                <a16:creationId xmlns:a16="http://schemas.microsoft.com/office/drawing/2014/main" id="{023A1309-2F67-4BE1-82B6-7CF6CF83D236}"/>
              </a:ext>
            </a:extLst>
          </p:cNvPr>
          <p:cNvSpPr/>
          <p:nvPr/>
        </p:nvSpPr>
        <p:spPr>
          <a:xfrm rot="10800000">
            <a:off x="7775503" y="5829954"/>
            <a:ext cx="323359" cy="349375"/>
          </a:xfrm>
          <a:prstGeom prst="downArrow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矢印: 右 77">
            <a:extLst>
              <a:ext uri="{FF2B5EF4-FFF2-40B4-BE49-F238E27FC236}">
                <a16:creationId xmlns:a16="http://schemas.microsoft.com/office/drawing/2014/main" id="{210F9843-668F-459D-8718-88E4B6EB5235}"/>
              </a:ext>
            </a:extLst>
          </p:cNvPr>
          <p:cNvSpPr/>
          <p:nvPr/>
        </p:nvSpPr>
        <p:spPr>
          <a:xfrm>
            <a:off x="6535744" y="5224076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9FBA9594-E500-4CD3-A718-3E9BF28ACD2D}"/>
              </a:ext>
            </a:extLst>
          </p:cNvPr>
          <p:cNvSpPr/>
          <p:nvPr/>
        </p:nvSpPr>
        <p:spPr>
          <a:xfrm>
            <a:off x="7924678" y="5486232"/>
            <a:ext cx="264781" cy="264781"/>
          </a:xfrm>
          <a:prstGeom prst="plus">
            <a:avLst>
              <a:gd name="adj" fmla="val 37209"/>
            </a:avLst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AA78D59A-7101-4A18-B73B-94BC8756E39A}"/>
              </a:ext>
            </a:extLst>
          </p:cNvPr>
          <p:cNvSpPr/>
          <p:nvPr/>
        </p:nvSpPr>
        <p:spPr>
          <a:xfrm>
            <a:off x="5314546" y="4910871"/>
            <a:ext cx="839628" cy="336527"/>
          </a:xfrm>
          <a:prstGeom prst="wedgeRoundRectCallout">
            <a:avLst>
              <a:gd name="adj1" fmla="val 6661"/>
              <a:gd name="adj2" fmla="val 78999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475FD953-1543-4271-9768-A9B3C616BB4A}"/>
              </a:ext>
            </a:extLst>
          </p:cNvPr>
          <p:cNvSpPr/>
          <p:nvPr/>
        </p:nvSpPr>
        <p:spPr>
          <a:xfrm>
            <a:off x="7709850" y="5350585"/>
            <a:ext cx="264781" cy="264781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矢印: 下 81">
            <a:extLst>
              <a:ext uri="{FF2B5EF4-FFF2-40B4-BE49-F238E27FC236}">
                <a16:creationId xmlns:a16="http://schemas.microsoft.com/office/drawing/2014/main" id="{1A5ED296-F7CD-4A10-B7A4-4221F6432D5D}"/>
              </a:ext>
            </a:extLst>
          </p:cNvPr>
          <p:cNvSpPr/>
          <p:nvPr/>
        </p:nvSpPr>
        <p:spPr>
          <a:xfrm rot="10800000">
            <a:off x="7812952" y="5059274"/>
            <a:ext cx="264780" cy="286083"/>
          </a:xfrm>
          <a:prstGeom prst="downArrow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4121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"/>
          <p:cNvSpPr txBox="1">
            <a:spLocks noGrp="1"/>
          </p:cNvSpPr>
          <p:nvPr>
            <p:ph type="body" idx="1"/>
          </p:nvPr>
        </p:nvSpPr>
        <p:spPr>
          <a:xfrm>
            <a:off x="1301858" y="3004203"/>
            <a:ext cx="6509288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光と音楽のイルミネーションを</a:t>
            </a:r>
            <a:endParaRPr lang="en-US" altLang="ja-JP" sz="3600" b="1" dirty="0"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作ろう！</a:t>
            </a:r>
            <a:endParaRPr lang="en-US" altLang="ja-JP" sz="3600" b="1" dirty="0"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085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18549-11FB-3AB8-D439-98B3FB96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854"/>
            <a:ext cx="9144000" cy="5146073"/>
          </a:xfrm>
          <a:prstGeom prst="rect">
            <a:avLst/>
          </a:prstGeom>
        </p:spPr>
      </p:pic>
      <p:pic>
        <p:nvPicPr>
          <p:cNvPr id="1026" name="Picture 2" descr="白いキーボードのイラスト（コンピュータ）">
            <a:extLst>
              <a:ext uri="{FF2B5EF4-FFF2-40B4-BE49-F238E27FC236}">
                <a16:creationId xmlns:a16="http://schemas.microsoft.com/office/drawing/2014/main" id="{0F1C4C8F-789C-0773-04B4-67E1DEDF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24" y="1037503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AA6C4D1-5123-86BD-86DD-3204D4F3E0FD}"/>
              </a:ext>
            </a:extLst>
          </p:cNvPr>
          <p:cNvSpPr/>
          <p:nvPr/>
        </p:nvSpPr>
        <p:spPr>
          <a:xfrm>
            <a:off x="614761" y="1674089"/>
            <a:ext cx="2091493" cy="635001"/>
          </a:xfrm>
          <a:prstGeom prst="wedgeRoundRectCallout">
            <a:avLst>
              <a:gd name="adj1" fmla="val 46590"/>
              <a:gd name="adj2" fmla="val 78193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ｚ</a:t>
            </a:r>
            <a:endParaRPr kumimoji="1"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を押してみよう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7237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D287489-8956-3B69-F102-C93CE818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680"/>
            <a:ext cx="9144000" cy="5120640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39196EA-C89C-1484-79AA-3EBBA7F5CEED}"/>
              </a:ext>
            </a:extLst>
          </p:cNvPr>
          <p:cNvSpPr/>
          <p:nvPr/>
        </p:nvSpPr>
        <p:spPr>
          <a:xfrm>
            <a:off x="199126" y="1036780"/>
            <a:ext cx="2091493" cy="635001"/>
          </a:xfrm>
          <a:prstGeom prst="wedgeRoundRectCallout">
            <a:avLst>
              <a:gd name="adj1" fmla="val 46590"/>
              <a:gd name="adj2" fmla="val 78193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いろんな楽器の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シルエットがでてきます！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8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85B4F01-E465-1D90-CCAE-597682C9D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" y="845326"/>
            <a:ext cx="9144000" cy="5167348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39196EA-C89C-1484-79AA-3EBBA7F5CEED}"/>
              </a:ext>
            </a:extLst>
          </p:cNvPr>
          <p:cNvSpPr/>
          <p:nvPr/>
        </p:nvSpPr>
        <p:spPr>
          <a:xfrm>
            <a:off x="1649173" y="1212271"/>
            <a:ext cx="2091493" cy="635001"/>
          </a:xfrm>
          <a:prstGeom prst="wedgeRoundRectCallout">
            <a:avLst>
              <a:gd name="adj1" fmla="val -54982"/>
              <a:gd name="adj2" fmla="val 3746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右上の●の色と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自分のカラーキャッチャーの色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が同じなら光ります！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70969507-402B-42F9-34FC-C962AA8CA45C}"/>
              </a:ext>
            </a:extLst>
          </p:cNvPr>
          <p:cNvSpPr/>
          <p:nvPr/>
        </p:nvSpPr>
        <p:spPr>
          <a:xfrm>
            <a:off x="1552191" y="2977471"/>
            <a:ext cx="2091493" cy="635001"/>
          </a:xfrm>
          <a:prstGeom prst="wedgeRoundRectCallout">
            <a:avLst>
              <a:gd name="adj1" fmla="val -51449"/>
              <a:gd name="adj2" fmla="val -73079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これが光ったら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クリック！そうすると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……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2" descr="マウスのイラスト（コンピューター）">
            <a:extLst>
              <a:ext uri="{FF2B5EF4-FFF2-40B4-BE49-F238E27FC236}">
                <a16:creationId xmlns:a16="http://schemas.microsoft.com/office/drawing/2014/main" id="{3020EE58-4B56-2582-06E0-37DE7E46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15" y="2187027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287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C5F2765-5BA0-5C7E-5902-2ADCED1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965"/>
            <a:ext cx="9144000" cy="5150069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39196EA-C89C-1484-79AA-3EBBA7F5CEED}"/>
              </a:ext>
            </a:extLst>
          </p:cNvPr>
          <p:cNvSpPr/>
          <p:nvPr/>
        </p:nvSpPr>
        <p:spPr>
          <a:xfrm>
            <a:off x="1501934" y="1664853"/>
            <a:ext cx="2091493" cy="635001"/>
          </a:xfrm>
          <a:prstGeom prst="wedgeRoundRectCallout">
            <a:avLst>
              <a:gd name="adj1" fmla="val -54982"/>
              <a:gd name="adj2" fmla="val 3746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楽器に色がやどり、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音楽が流れはじめます！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70969507-402B-42F9-34FC-C962AA8CA45C}"/>
              </a:ext>
            </a:extLst>
          </p:cNvPr>
          <p:cNvSpPr/>
          <p:nvPr/>
        </p:nvSpPr>
        <p:spPr>
          <a:xfrm>
            <a:off x="5556094" y="3707143"/>
            <a:ext cx="2091493" cy="635001"/>
          </a:xfrm>
          <a:prstGeom prst="wedgeRoundRectCallout">
            <a:avLst>
              <a:gd name="adj1" fmla="val -51449"/>
              <a:gd name="adj2" fmla="val -73079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ほかの楽器の色も見つけて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全部の楽器でえんそうしよう！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83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>
            <a:spLocks noGrp="1"/>
          </p:cNvSpPr>
          <p:nvPr>
            <p:ph type="title"/>
          </p:nvPr>
        </p:nvSpPr>
        <p:spPr>
          <a:xfrm>
            <a:off x="705133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Arial"/>
              <a:buNone/>
            </a:pPr>
            <a:r>
              <a:rPr lang="ja-JP">
                <a:solidFill>
                  <a:schemeClr val="bg1"/>
                </a:solidFill>
              </a:rPr>
              <a:t> hanabusa Lab.の紹介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705133" y="1071319"/>
            <a:ext cx="9401396" cy="500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Char char="■"/>
            </a:pPr>
            <a:r>
              <a:rPr lang="ja-JP" sz="2220"/>
              <a:t>hanabusa Lab.=</a:t>
            </a:r>
            <a:endParaRPr sz="222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518"/>
              </a:spcBef>
              <a:spcAft>
                <a:spcPts val="0"/>
              </a:spcAft>
              <a:buSzPts val="2590"/>
              <a:buNone/>
            </a:pPr>
            <a:r>
              <a:rPr lang="ja-JP" sz="2590">
                <a:solidFill>
                  <a:srgbClr val="FF0000"/>
                </a:solidFill>
              </a:rPr>
              <a:t>“地域でのテクノロジー活用推進グループ”</a:t>
            </a:r>
            <a:br>
              <a:rPr lang="ja-JP" sz="2590">
                <a:solidFill>
                  <a:srgbClr val="FF0000"/>
                </a:solidFill>
              </a:rPr>
            </a:br>
            <a:endParaRPr sz="2590" dirty="0"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Char char="■"/>
            </a:pPr>
            <a:r>
              <a:rPr lang="ja-JP" sz="2220"/>
              <a:t>ビジョン</a:t>
            </a:r>
            <a:br>
              <a:rPr lang="ja-JP" sz="2220"/>
            </a:br>
            <a:endParaRPr sz="2220" dirty="0"/>
          </a:p>
          <a:p>
            <a:pPr marL="342900" lvl="0" indent="-20193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None/>
            </a:pPr>
            <a:endParaRPr sz="2220" dirty="0"/>
          </a:p>
          <a:p>
            <a:pPr marL="342900" lvl="0" indent="-20193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None/>
            </a:pPr>
            <a:endParaRPr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lang="en-US" altLang="ja-JP" sz="2220" dirty="0"/>
          </a:p>
          <a:p>
            <a:pPr marL="0" lvl="0" indent="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SzPts val="2220"/>
              <a:buNone/>
            </a:pPr>
            <a:endParaRPr sz="2220" dirty="0"/>
          </a:p>
          <a:p>
            <a:pPr marL="342900" lvl="0" indent="-34290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573B80"/>
              </a:buClr>
              <a:buSzPts val="2220"/>
              <a:buFont typeface="Noto Sans Symbols"/>
              <a:buChar char="■"/>
            </a:pPr>
            <a:r>
              <a:rPr lang="ja-JP" sz="2220"/>
              <a:t>ミッション</a:t>
            </a:r>
            <a:endParaRPr sz="2220" dirty="0"/>
          </a:p>
          <a:p>
            <a:pPr marL="742950" lvl="1" indent="-285750" algn="l" rtl="0">
              <a:lnSpc>
                <a:spcPct val="80000"/>
              </a:lnSpc>
              <a:spcBef>
                <a:spcPts val="388"/>
              </a:spcBef>
              <a:spcAft>
                <a:spcPts val="0"/>
              </a:spcAft>
              <a:buSzPts val="1748"/>
              <a:buChar char="●"/>
            </a:pPr>
            <a:r>
              <a:rPr lang="ja-JP" sz="1942"/>
              <a:t>地域課題や地域価値の発掘</a:t>
            </a:r>
            <a:endParaRPr sz="1942" dirty="0"/>
          </a:p>
          <a:p>
            <a:pPr marL="742950" lvl="1" indent="-285750" algn="l" rtl="0">
              <a:lnSpc>
                <a:spcPct val="80000"/>
              </a:lnSpc>
              <a:spcBef>
                <a:spcPts val="388"/>
              </a:spcBef>
              <a:spcAft>
                <a:spcPts val="0"/>
              </a:spcAft>
              <a:buSzPts val="1748"/>
              <a:buChar char="●"/>
            </a:pPr>
            <a:r>
              <a:rPr lang="ja-JP" sz="1942"/>
              <a:t>地域のパートナーと協働したモノ・コトの開発</a:t>
            </a:r>
            <a:endParaRPr sz="1757" dirty="0"/>
          </a:p>
          <a:p>
            <a:pPr marL="742950" lvl="1" indent="-285750" algn="l" rtl="0">
              <a:lnSpc>
                <a:spcPct val="80000"/>
              </a:lnSpc>
              <a:spcBef>
                <a:spcPts val="388"/>
              </a:spcBef>
              <a:spcAft>
                <a:spcPts val="0"/>
              </a:spcAft>
              <a:buSzPts val="1748"/>
              <a:buChar char="●"/>
            </a:pPr>
            <a:r>
              <a:rPr lang="ja-JP" sz="1942"/>
              <a:t>地域を巻き込んだ活動による地域活性化とテクノロジー育成</a:t>
            </a:r>
            <a:endParaRPr sz="1942" dirty="0"/>
          </a:p>
          <a:p>
            <a:pPr marL="1600200" lvl="3" indent="-105283" algn="l" rtl="0">
              <a:lnSpc>
                <a:spcPct val="80000"/>
              </a:lnSpc>
              <a:spcBef>
                <a:spcPts val="388"/>
              </a:spcBef>
              <a:spcAft>
                <a:spcPts val="0"/>
              </a:spcAft>
              <a:buSzPts val="1942"/>
              <a:buNone/>
            </a:pPr>
            <a:endParaRPr sz="1942" dirty="0">
              <a:solidFill>
                <a:srgbClr val="000000"/>
              </a:solidFill>
            </a:endParaRPr>
          </a:p>
          <a:p>
            <a:pPr marL="1260475" lvl="3" indent="0" algn="l" rtl="0">
              <a:lnSpc>
                <a:spcPct val="80000"/>
              </a:lnSpc>
              <a:spcBef>
                <a:spcPts val="296"/>
              </a:spcBef>
              <a:spcAft>
                <a:spcPts val="0"/>
              </a:spcAft>
              <a:buSzPts val="1480"/>
              <a:buNone/>
            </a:pPr>
            <a:endParaRPr sz="1480" dirty="0">
              <a:solidFill>
                <a:srgbClr val="000000"/>
              </a:solidFill>
            </a:endParaRPr>
          </a:p>
          <a:p>
            <a:pPr marL="1600200" lvl="3" indent="-134619" algn="l" rtl="0">
              <a:lnSpc>
                <a:spcPct val="80000"/>
              </a:lnSpc>
              <a:spcBef>
                <a:spcPts val="296"/>
              </a:spcBef>
              <a:spcAft>
                <a:spcPts val="0"/>
              </a:spcAft>
              <a:buSzPts val="1480"/>
              <a:buNone/>
            </a:pPr>
            <a:endParaRPr sz="1480" dirty="0">
              <a:solidFill>
                <a:srgbClr val="000000"/>
              </a:solidFill>
            </a:endParaRPr>
          </a:p>
        </p:txBody>
      </p:sp>
      <p:pic>
        <p:nvPicPr>
          <p:cNvPr id="187" name="Google Shape;187;p4" descr="mai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594" y="2391066"/>
            <a:ext cx="8310829" cy="207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E319222-7E46-A91B-14C3-6E00ABDF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13"/>
            <a:ext cx="9144000" cy="5166153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39196EA-C89C-1484-79AA-3EBBA7F5CEED}"/>
              </a:ext>
            </a:extLst>
          </p:cNvPr>
          <p:cNvSpPr/>
          <p:nvPr/>
        </p:nvSpPr>
        <p:spPr>
          <a:xfrm>
            <a:off x="107242" y="5303186"/>
            <a:ext cx="2091493" cy="635001"/>
          </a:xfrm>
          <a:prstGeom prst="wedgeRoundRectCallout">
            <a:avLst>
              <a:gd name="adj1" fmla="val -9496"/>
              <a:gd name="adj2" fmla="val -125442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プレイヤー１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7522A836-5A39-4EDD-E7A5-2B9E2B9252A7}"/>
              </a:ext>
            </a:extLst>
          </p:cNvPr>
          <p:cNvSpPr/>
          <p:nvPr/>
        </p:nvSpPr>
        <p:spPr>
          <a:xfrm>
            <a:off x="2051496" y="2379415"/>
            <a:ext cx="2091493" cy="635001"/>
          </a:xfrm>
          <a:prstGeom prst="wedgeRoundRectCallout">
            <a:avLst>
              <a:gd name="adj1" fmla="val 6844"/>
              <a:gd name="adj2" fmla="val -86170"/>
              <a:gd name="adj3" fmla="val 16667"/>
            </a:avLst>
          </a:prstGeom>
          <a:solidFill>
            <a:srgbClr val="4C9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プレイヤー２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7173E39-384F-345D-93B1-0C12E564150E}"/>
              </a:ext>
            </a:extLst>
          </p:cNvPr>
          <p:cNvSpPr/>
          <p:nvPr/>
        </p:nvSpPr>
        <p:spPr>
          <a:xfrm>
            <a:off x="4961014" y="2379415"/>
            <a:ext cx="2091493" cy="635001"/>
          </a:xfrm>
          <a:prstGeom prst="wedgeRoundRectCallout">
            <a:avLst>
              <a:gd name="adj1" fmla="val -39967"/>
              <a:gd name="adj2" fmla="val -86170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プレイヤー３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93644B8-57F3-56ED-4C95-69878113F684}"/>
              </a:ext>
            </a:extLst>
          </p:cNvPr>
          <p:cNvSpPr/>
          <p:nvPr/>
        </p:nvSpPr>
        <p:spPr>
          <a:xfrm>
            <a:off x="6831378" y="5164178"/>
            <a:ext cx="2091493" cy="635001"/>
          </a:xfrm>
          <a:prstGeom prst="wedgeRoundRectCallout">
            <a:avLst>
              <a:gd name="adj1" fmla="val 6844"/>
              <a:gd name="adj2" fmla="val -86170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プレイヤー４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D7008DB-AD46-AFD9-BFD9-20F6AD28591D}"/>
              </a:ext>
            </a:extLst>
          </p:cNvPr>
          <p:cNvSpPr/>
          <p:nvPr/>
        </p:nvSpPr>
        <p:spPr>
          <a:xfrm>
            <a:off x="6151296" y="6146779"/>
            <a:ext cx="2992582" cy="304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自分の範囲以外の色も選べます！</a:t>
            </a:r>
          </a:p>
        </p:txBody>
      </p:sp>
    </p:spTree>
    <p:extLst>
      <p:ext uri="{BB962C8B-B14F-4D97-AF65-F5344CB8AC3E}">
        <p14:creationId xmlns:p14="http://schemas.microsoft.com/office/powerpoint/2010/main" val="227740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529D7C-2DCC-40E2-8C5D-DB0C1B1F39AD}"/>
              </a:ext>
            </a:extLst>
          </p:cNvPr>
          <p:cNvSpPr/>
          <p:nvPr/>
        </p:nvSpPr>
        <p:spPr>
          <a:xfrm>
            <a:off x="4772466" y="3840794"/>
            <a:ext cx="4237315" cy="2741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61EDDF8-157B-4D7E-939E-41C3617A7BEF}"/>
              </a:ext>
            </a:extLst>
          </p:cNvPr>
          <p:cNvSpPr/>
          <p:nvPr/>
        </p:nvSpPr>
        <p:spPr>
          <a:xfrm>
            <a:off x="4772466" y="838459"/>
            <a:ext cx="4237315" cy="2837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色当てゲームにチャレンジしよう！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F622A-8D13-4880-8F30-2434C5361357}"/>
              </a:ext>
            </a:extLst>
          </p:cNvPr>
          <p:cNvSpPr/>
          <p:nvPr/>
        </p:nvSpPr>
        <p:spPr>
          <a:xfrm>
            <a:off x="267855" y="838459"/>
            <a:ext cx="4103679" cy="2837614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12122C-C3EA-46C3-B71E-50EF769E3461}"/>
              </a:ext>
            </a:extLst>
          </p:cNvPr>
          <p:cNvSpPr txBox="1"/>
          <p:nvPr/>
        </p:nvSpPr>
        <p:spPr>
          <a:xfrm>
            <a:off x="395893" y="89617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①先生がもんだいの写真を出します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0DC564-B065-42D1-B323-6BD0689AFAF0}"/>
              </a:ext>
            </a:extLst>
          </p:cNvPr>
          <p:cNvSpPr/>
          <p:nvPr/>
        </p:nvSpPr>
        <p:spPr>
          <a:xfrm>
            <a:off x="249380" y="3840794"/>
            <a:ext cx="4122153" cy="2741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076" name="Picture 4" descr="ダンクシュートのイラスト">
            <a:extLst>
              <a:ext uri="{FF2B5EF4-FFF2-40B4-BE49-F238E27FC236}">
                <a16:creationId xmlns:a16="http://schemas.microsoft.com/office/drawing/2014/main" id="{536056BC-7CB3-4A79-A416-C9CDEED36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36" t="30972" b="36872"/>
          <a:stretch/>
        </p:blipFill>
        <p:spPr bwMode="auto">
          <a:xfrm>
            <a:off x="4951529" y="2463679"/>
            <a:ext cx="947352" cy="96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筆箱のイラスト（文房具）">
            <a:extLst>
              <a:ext uri="{FF2B5EF4-FFF2-40B4-BE49-F238E27FC236}">
                <a16:creationId xmlns:a16="http://schemas.microsoft.com/office/drawing/2014/main" id="{A78AEEAB-A3FF-4843-9A01-F88B7DDE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53" y="1613621"/>
            <a:ext cx="1027021" cy="76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567F339-4EA3-40DA-BA4D-DBF02D357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081" y="1876998"/>
            <a:ext cx="663069" cy="1187587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836562D-E58D-426F-BAB2-54CB7CB39FE5}"/>
              </a:ext>
            </a:extLst>
          </p:cNvPr>
          <p:cNvSpPr txBox="1"/>
          <p:nvPr/>
        </p:nvSpPr>
        <p:spPr>
          <a:xfrm>
            <a:off x="4906102" y="89617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②マイクロビットをで同じ色を見つけ出そう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77D68AAD-8FB4-4CD7-A570-74973E793285}"/>
              </a:ext>
            </a:extLst>
          </p:cNvPr>
          <p:cNvSpPr/>
          <p:nvPr/>
        </p:nvSpPr>
        <p:spPr>
          <a:xfrm>
            <a:off x="6660206" y="2091350"/>
            <a:ext cx="501085" cy="6609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B3CA8D58-E78F-4098-8BE6-4E6163F7F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697" y="4287561"/>
            <a:ext cx="663069" cy="1187587"/>
          </a:xfrm>
          <a:prstGeom prst="rect">
            <a:avLst/>
          </a:prstGeom>
        </p:spPr>
      </p:pic>
      <p:sp>
        <p:nvSpPr>
          <p:cNvPr id="50" name="楕円 49">
            <a:extLst>
              <a:ext uri="{FF2B5EF4-FFF2-40B4-BE49-F238E27FC236}">
                <a16:creationId xmlns:a16="http://schemas.microsoft.com/office/drawing/2014/main" id="{533E753A-56D5-48F3-99B7-DE1DA4C31D18}"/>
              </a:ext>
            </a:extLst>
          </p:cNvPr>
          <p:cNvSpPr/>
          <p:nvPr/>
        </p:nvSpPr>
        <p:spPr>
          <a:xfrm>
            <a:off x="700144" y="4690385"/>
            <a:ext cx="1107987" cy="11079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</a:p>
        </p:txBody>
      </p:sp>
      <p:sp>
        <p:nvSpPr>
          <p:cNvPr id="51" name="次の値と等しい 50">
            <a:extLst>
              <a:ext uri="{FF2B5EF4-FFF2-40B4-BE49-F238E27FC236}">
                <a16:creationId xmlns:a16="http://schemas.microsoft.com/office/drawing/2014/main" id="{3560594C-E011-4092-AA0D-FE8FD047175C}"/>
              </a:ext>
            </a:extLst>
          </p:cNvPr>
          <p:cNvSpPr/>
          <p:nvPr/>
        </p:nvSpPr>
        <p:spPr>
          <a:xfrm>
            <a:off x="2044079" y="4986096"/>
            <a:ext cx="516564" cy="516564"/>
          </a:xfrm>
          <a:prstGeom prst="mathEqual">
            <a:avLst>
              <a:gd name="adj1" fmla="val 9091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ED0BFC-F3E8-4662-9F24-0DB6297A99EC}"/>
              </a:ext>
            </a:extLst>
          </p:cNvPr>
          <p:cNvSpPr txBox="1"/>
          <p:nvPr/>
        </p:nvSpPr>
        <p:spPr>
          <a:xfrm>
            <a:off x="267854" y="3943099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③色がちかいほど高とくてんゲット！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お菓子の詰め放題のイラスト">
            <a:extLst>
              <a:ext uri="{FF2B5EF4-FFF2-40B4-BE49-F238E27FC236}">
                <a16:creationId xmlns:a16="http://schemas.microsoft.com/office/drawing/2014/main" id="{CDC1BF3A-310B-4FB2-9B10-180878A55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693" y="4136770"/>
            <a:ext cx="2215218" cy="221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FA1FB91-89B8-40B3-818E-BD22A09296E3}"/>
              </a:ext>
            </a:extLst>
          </p:cNvPr>
          <p:cNvSpPr txBox="1"/>
          <p:nvPr/>
        </p:nvSpPr>
        <p:spPr>
          <a:xfrm>
            <a:off x="4839283" y="3876500"/>
            <a:ext cx="430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④ゆうしょうした人にはごうかけいひんあり！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19FF94-AE2D-440C-A5F4-D9D16A48B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601" y="1080791"/>
            <a:ext cx="2884216" cy="2638931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E8A5F7D-DAB9-4450-B4F1-307572DDCA63}"/>
              </a:ext>
            </a:extLst>
          </p:cNvPr>
          <p:cNvSpPr txBox="1"/>
          <p:nvPr/>
        </p:nvSpPr>
        <p:spPr>
          <a:xfrm>
            <a:off x="2498989" y="5596220"/>
            <a:ext cx="1872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？？？</a:t>
            </a:r>
            <a:endParaRPr kumimoji="1"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ポイント</a:t>
            </a:r>
            <a:endParaRPr kumimoji="1" lang="en-US" altLang="ja-JP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B34A8B2C-9A37-4318-B3FC-CF16D39106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03" t="70723" r="40762"/>
          <a:stretch/>
        </p:blipFill>
        <p:spPr>
          <a:xfrm>
            <a:off x="395893" y="5596219"/>
            <a:ext cx="1686284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9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886E374-F872-4D8B-AB3C-3DB3BA97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2" y="1200416"/>
            <a:ext cx="8515927" cy="5186973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がめんの見かた</a:t>
            </a:r>
          </a:p>
        </p:txBody>
      </p: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92835956-C354-41F2-B35B-A1400A3B9F10}"/>
              </a:ext>
            </a:extLst>
          </p:cNvPr>
          <p:cNvSpPr/>
          <p:nvPr/>
        </p:nvSpPr>
        <p:spPr>
          <a:xfrm>
            <a:off x="5926896" y="2985272"/>
            <a:ext cx="937260" cy="312211"/>
          </a:xfrm>
          <a:prstGeom prst="wedgeRoundRectCallout">
            <a:avLst>
              <a:gd name="adj1" fmla="val 3404"/>
              <a:gd name="adj2" fmla="val 94454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あかのヒント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D5E261BC-13F5-41B3-9BB0-5E18F835D9EA}"/>
              </a:ext>
            </a:extLst>
          </p:cNvPr>
          <p:cNvSpPr/>
          <p:nvPr/>
        </p:nvSpPr>
        <p:spPr>
          <a:xfrm>
            <a:off x="6915140" y="2829166"/>
            <a:ext cx="1020348" cy="312211"/>
          </a:xfrm>
          <a:prstGeom prst="wedgeRoundRectCallout">
            <a:avLst>
              <a:gd name="adj1" fmla="val -30290"/>
              <a:gd name="adj2" fmla="val 9495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みどりのヒント</a:t>
            </a:r>
          </a:p>
        </p:txBody>
      </p:sp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A5326FAE-47DB-403B-9F69-33C3D9923E92}"/>
              </a:ext>
            </a:extLst>
          </p:cNvPr>
          <p:cNvSpPr/>
          <p:nvPr/>
        </p:nvSpPr>
        <p:spPr>
          <a:xfrm>
            <a:off x="7949798" y="2992044"/>
            <a:ext cx="937260" cy="312211"/>
          </a:xfrm>
          <a:prstGeom prst="wedgeRoundRectCallout">
            <a:avLst>
              <a:gd name="adj1" fmla="val -34986"/>
              <a:gd name="adj2" fmla="val 82434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あおのヒント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B6C4425-72B6-409D-BEAF-50E13EBABA46}"/>
              </a:ext>
            </a:extLst>
          </p:cNvPr>
          <p:cNvSpPr/>
          <p:nvPr/>
        </p:nvSpPr>
        <p:spPr>
          <a:xfrm>
            <a:off x="5365738" y="5920869"/>
            <a:ext cx="2059576" cy="488518"/>
          </a:xfrm>
          <a:prstGeom prst="wedgeRoundRectCallout">
            <a:avLst>
              <a:gd name="adj1" fmla="val 52126"/>
              <a:gd name="adj2" fmla="val -98338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えらんだ色のポイントがでるよ！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こうとくてんをねらえ！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6820EE25-3B9A-4300-9321-374625F7B9BF}"/>
              </a:ext>
            </a:extLst>
          </p:cNvPr>
          <p:cNvSpPr/>
          <p:nvPr/>
        </p:nvSpPr>
        <p:spPr>
          <a:xfrm rot="900000">
            <a:off x="1900179" y="4493592"/>
            <a:ext cx="4211622" cy="304800"/>
          </a:xfrm>
          <a:prstGeom prst="rightArrow">
            <a:avLst>
              <a:gd name="adj1" fmla="val 50000"/>
              <a:gd name="adj2" fmla="val 17727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E8BCDF5-4C97-4C26-9D79-19BB1FCCADB6}"/>
              </a:ext>
            </a:extLst>
          </p:cNvPr>
          <p:cNvSpPr/>
          <p:nvPr/>
        </p:nvSpPr>
        <p:spPr>
          <a:xfrm>
            <a:off x="5438771" y="1561975"/>
            <a:ext cx="2059576" cy="312212"/>
          </a:xfrm>
          <a:prstGeom prst="wedgeRoundRectCallout">
            <a:avLst>
              <a:gd name="adj1" fmla="val -40439"/>
              <a:gd name="adj2" fmla="val 12064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もんだい①をえらぶ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0622768D-CCB7-4E79-ADA8-CAA47EE086DC}"/>
              </a:ext>
            </a:extLst>
          </p:cNvPr>
          <p:cNvSpPr/>
          <p:nvPr/>
        </p:nvSpPr>
        <p:spPr>
          <a:xfrm>
            <a:off x="145092" y="813889"/>
            <a:ext cx="5238983" cy="2862761"/>
          </a:xfrm>
          <a:prstGeom prst="roundRect">
            <a:avLst>
              <a:gd name="adj" fmla="val 647"/>
            </a:avLst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8AC3F138-22A7-4D7D-8205-DFCCD3B21D69}"/>
              </a:ext>
            </a:extLst>
          </p:cNvPr>
          <p:cNvSpPr/>
          <p:nvPr/>
        </p:nvSpPr>
        <p:spPr>
          <a:xfrm>
            <a:off x="126755" y="5188006"/>
            <a:ext cx="5238983" cy="1211040"/>
          </a:xfrm>
          <a:prstGeom prst="roundRect">
            <a:avLst>
              <a:gd name="adj" fmla="val 647"/>
            </a:avLst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63866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00F3AF25-FA5F-49B0-ACDC-0AE27B0F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91" y="902132"/>
            <a:ext cx="7730990" cy="5110426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もんだい①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C977C84-A086-4379-9BB6-3BF2F7FEA80D}"/>
              </a:ext>
            </a:extLst>
          </p:cNvPr>
          <p:cNvSpPr/>
          <p:nvPr/>
        </p:nvSpPr>
        <p:spPr>
          <a:xfrm>
            <a:off x="4429003" y="2968458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4F1C47D-7216-4958-B110-85961B2048C5}"/>
              </a:ext>
            </a:extLst>
          </p:cNvPr>
          <p:cNvCxnSpPr>
            <a:cxnSpLocks/>
            <a:stCxn id="6" idx="7"/>
            <a:endCxn id="7" idx="7"/>
          </p:cNvCxnSpPr>
          <p:nvPr/>
        </p:nvCxnSpPr>
        <p:spPr>
          <a:xfrm>
            <a:off x="1919801" y="1027456"/>
            <a:ext cx="2926493" cy="2012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CDAD39B-09C4-4C4F-AF4A-9F14AE1640B9}"/>
              </a:ext>
            </a:extLst>
          </p:cNvPr>
          <p:cNvCxnSpPr>
            <a:cxnSpLocks/>
          </p:cNvCxnSpPr>
          <p:nvPr/>
        </p:nvCxnSpPr>
        <p:spPr>
          <a:xfrm>
            <a:off x="987635" y="2895182"/>
            <a:ext cx="3685811" cy="562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>
            <a:extLst>
              <a:ext uri="{FF2B5EF4-FFF2-40B4-BE49-F238E27FC236}">
                <a16:creationId xmlns:a16="http://schemas.microsoft.com/office/drawing/2014/main" id="{0F9694CD-B8F1-438C-83A8-99C152A7FBC6}"/>
              </a:ext>
            </a:extLst>
          </p:cNvPr>
          <p:cNvSpPr/>
          <p:nvPr/>
        </p:nvSpPr>
        <p:spPr>
          <a:xfrm>
            <a:off x="49718" y="706600"/>
            <a:ext cx="2190939" cy="2190939"/>
          </a:xfrm>
          <a:prstGeom prst="ellipse">
            <a:avLst/>
          </a:prstGeom>
          <a:solidFill>
            <a:srgbClr val="DA24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725806-D56F-492A-996E-B5D09CB6DC89}"/>
              </a:ext>
            </a:extLst>
          </p:cNvPr>
          <p:cNvSpPr txBox="1"/>
          <p:nvPr/>
        </p:nvSpPr>
        <p:spPr>
          <a:xfrm>
            <a:off x="7749309" y="6198853"/>
            <a:ext cx="139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沖縄　首里城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056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00F3AF25-FA5F-49B0-ACDC-0AE27B0F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91" y="902132"/>
            <a:ext cx="7730990" cy="5110426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もんだい①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C977C84-A086-4379-9BB6-3BF2F7FEA80D}"/>
              </a:ext>
            </a:extLst>
          </p:cNvPr>
          <p:cNvSpPr/>
          <p:nvPr/>
        </p:nvSpPr>
        <p:spPr>
          <a:xfrm>
            <a:off x="4429003" y="2968458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4F1C47D-7216-4958-B110-85961B2048C5}"/>
              </a:ext>
            </a:extLst>
          </p:cNvPr>
          <p:cNvCxnSpPr>
            <a:cxnSpLocks/>
            <a:stCxn id="6" idx="7"/>
            <a:endCxn id="7" idx="7"/>
          </p:cNvCxnSpPr>
          <p:nvPr/>
        </p:nvCxnSpPr>
        <p:spPr>
          <a:xfrm>
            <a:off x="1919801" y="1027456"/>
            <a:ext cx="2926493" cy="2012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CDAD39B-09C4-4C4F-AF4A-9F14AE1640B9}"/>
              </a:ext>
            </a:extLst>
          </p:cNvPr>
          <p:cNvCxnSpPr>
            <a:cxnSpLocks/>
          </p:cNvCxnSpPr>
          <p:nvPr/>
        </p:nvCxnSpPr>
        <p:spPr>
          <a:xfrm>
            <a:off x="987635" y="2895182"/>
            <a:ext cx="3685811" cy="562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>
            <a:extLst>
              <a:ext uri="{FF2B5EF4-FFF2-40B4-BE49-F238E27FC236}">
                <a16:creationId xmlns:a16="http://schemas.microsoft.com/office/drawing/2014/main" id="{0F9694CD-B8F1-438C-83A8-99C152A7FBC6}"/>
              </a:ext>
            </a:extLst>
          </p:cNvPr>
          <p:cNvSpPr/>
          <p:nvPr/>
        </p:nvSpPr>
        <p:spPr>
          <a:xfrm>
            <a:off x="49718" y="706600"/>
            <a:ext cx="2190939" cy="2190939"/>
          </a:xfrm>
          <a:prstGeom prst="ellipse">
            <a:avLst/>
          </a:prstGeom>
          <a:solidFill>
            <a:srgbClr val="DA243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34400BB-DCD9-4636-8AD8-7B07010E01C7}"/>
              </a:ext>
            </a:extLst>
          </p:cNvPr>
          <p:cNvSpPr/>
          <p:nvPr/>
        </p:nvSpPr>
        <p:spPr>
          <a:xfrm>
            <a:off x="6035869" y="4343401"/>
            <a:ext cx="2841431" cy="2153970"/>
          </a:xfrm>
          <a:prstGeom prst="wedgeRoundRectCallout">
            <a:avLst>
              <a:gd name="adj1" fmla="val -60868"/>
              <a:gd name="adj2" fmla="val -3826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こたえ：</a:t>
            </a:r>
            <a:endParaRPr kumimoji="1" lang="en-US" altLang="ja-JP" sz="24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あか→</a:t>
            </a:r>
            <a:r>
              <a:rPr kumimoji="1" lang="en-US" altLang="ja-JP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218</a:t>
            </a:r>
          </a:p>
          <a:p>
            <a:pPr algn="ctr"/>
            <a:r>
              <a:rPr kumimoji="1" lang="ja-JP" altLang="en-US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みどり→</a:t>
            </a:r>
            <a:r>
              <a:rPr kumimoji="1" lang="en-US" altLang="ja-JP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r>
          </a:p>
          <a:p>
            <a:pPr algn="ctr"/>
            <a:r>
              <a:rPr kumimoji="1" lang="ja-JP" altLang="en-US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あお→</a:t>
            </a:r>
            <a:r>
              <a:rPr kumimoji="1" lang="en-US" altLang="ja-JP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1306617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BA7D26-DBE2-41B0-AA79-2143C3F6B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2" y="1105773"/>
            <a:ext cx="8630116" cy="5351239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がめんの見かた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E5CC1308-5861-45BD-A024-1F773E62901C}"/>
              </a:ext>
            </a:extLst>
          </p:cNvPr>
          <p:cNvSpPr/>
          <p:nvPr/>
        </p:nvSpPr>
        <p:spPr>
          <a:xfrm>
            <a:off x="256942" y="1105772"/>
            <a:ext cx="5238983" cy="5351239"/>
          </a:xfrm>
          <a:prstGeom prst="roundRect">
            <a:avLst>
              <a:gd name="adj" fmla="val 647"/>
            </a:avLst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E8BCDF5-4C97-4C26-9D79-19BB1FCCADB6}"/>
              </a:ext>
            </a:extLst>
          </p:cNvPr>
          <p:cNvSpPr/>
          <p:nvPr/>
        </p:nvSpPr>
        <p:spPr>
          <a:xfrm>
            <a:off x="4807225" y="2373661"/>
            <a:ext cx="2059576" cy="312212"/>
          </a:xfrm>
          <a:prstGeom prst="wedgeRoundRectCallout">
            <a:avLst>
              <a:gd name="adj1" fmla="val -5683"/>
              <a:gd name="adj2" fmla="val 67393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もんだい②をえらぶ</a:t>
            </a: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9CAC33C2-3B69-41D4-89B9-26FF3B52966A}"/>
              </a:ext>
            </a:extLst>
          </p:cNvPr>
          <p:cNvSpPr/>
          <p:nvPr/>
        </p:nvSpPr>
        <p:spPr>
          <a:xfrm>
            <a:off x="5588011" y="5968493"/>
            <a:ext cx="2059576" cy="488518"/>
          </a:xfrm>
          <a:prstGeom prst="wedgeRoundRectCallout">
            <a:avLst>
              <a:gd name="adj1" fmla="val 52126"/>
              <a:gd name="adj2" fmla="val -98338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もんだい②のポイントがでます</a:t>
            </a:r>
          </a:p>
        </p:txBody>
      </p:sp>
    </p:spTree>
    <p:extLst>
      <p:ext uri="{BB962C8B-B14F-4D97-AF65-F5344CB8AC3E}">
        <p14:creationId xmlns:p14="http://schemas.microsoft.com/office/powerpoint/2010/main" val="2490257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2A472DFB-FC7D-4C69-8F47-806978C2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615" y="1435901"/>
            <a:ext cx="7010685" cy="467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もんだい②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327B33F5-9597-4820-BE0B-A2E591CE9028}"/>
              </a:ext>
            </a:extLst>
          </p:cNvPr>
          <p:cNvSpPr/>
          <p:nvPr/>
        </p:nvSpPr>
        <p:spPr>
          <a:xfrm>
            <a:off x="138546" y="925616"/>
            <a:ext cx="2190939" cy="2190939"/>
          </a:xfrm>
          <a:prstGeom prst="ellipse">
            <a:avLst/>
          </a:prstGeom>
          <a:solidFill>
            <a:srgbClr val="4C9F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B1DEE1CF-C3D8-432A-865F-BC2E27AC230B}"/>
              </a:ext>
            </a:extLst>
          </p:cNvPr>
          <p:cNvSpPr/>
          <p:nvPr/>
        </p:nvSpPr>
        <p:spPr>
          <a:xfrm>
            <a:off x="3925316" y="2986233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6E5881C-5C6D-4BED-86AC-EE602BA7622E}"/>
              </a:ext>
            </a:extLst>
          </p:cNvPr>
          <p:cNvCxnSpPr>
            <a:cxnSpLocks/>
            <a:stCxn id="5" idx="7"/>
            <a:endCxn id="7" idx="7"/>
          </p:cNvCxnSpPr>
          <p:nvPr/>
        </p:nvCxnSpPr>
        <p:spPr>
          <a:xfrm>
            <a:off x="2008629" y="1246472"/>
            <a:ext cx="2333978" cy="18113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904F306-25B4-445B-90AE-B7ED79EF1150}"/>
              </a:ext>
            </a:extLst>
          </p:cNvPr>
          <p:cNvCxnSpPr>
            <a:cxnSpLocks/>
            <a:stCxn id="5" idx="4"/>
            <a:endCxn id="7" idx="4"/>
          </p:cNvCxnSpPr>
          <p:nvPr/>
        </p:nvCxnSpPr>
        <p:spPr>
          <a:xfrm>
            <a:off x="1234016" y="3116555"/>
            <a:ext cx="2935744" cy="358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885AB-BE67-48E5-BB1A-727CF6F5724E}"/>
              </a:ext>
            </a:extLst>
          </p:cNvPr>
          <p:cNvSpPr txBox="1"/>
          <p:nvPr/>
        </p:nvSpPr>
        <p:spPr>
          <a:xfrm>
            <a:off x="7065695" y="6145231"/>
            <a:ext cx="139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屋久島　縄文杉</a:t>
            </a:r>
          </a:p>
        </p:txBody>
      </p:sp>
    </p:spTree>
    <p:extLst>
      <p:ext uri="{BB962C8B-B14F-4D97-AF65-F5344CB8AC3E}">
        <p14:creationId xmlns:p14="http://schemas.microsoft.com/office/powerpoint/2010/main" val="3178285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2A472DFB-FC7D-4C69-8F47-806978C2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615" y="1435901"/>
            <a:ext cx="7010685" cy="467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もんだい②</a:t>
            </a: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03E204CC-6339-43EE-9D6A-DEF462B75E3B}"/>
              </a:ext>
            </a:extLst>
          </p:cNvPr>
          <p:cNvSpPr/>
          <p:nvPr/>
        </p:nvSpPr>
        <p:spPr>
          <a:xfrm>
            <a:off x="6035869" y="4343401"/>
            <a:ext cx="2841431" cy="2153970"/>
          </a:xfrm>
          <a:prstGeom prst="wedgeRoundRectCallout">
            <a:avLst>
              <a:gd name="adj1" fmla="val -60868"/>
              <a:gd name="adj2" fmla="val -3826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こたえ：</a:t>
            </a:r>
            <a:endParaRPr kumimoji="1" lang="en-US" altLang="ja-JP" sz="24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あか→</a:t>
            </a:r>
            <a:r>
              <a:rPr kumimoji="1" lang="en-US" altLang="ja-JP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76</a:t>
            </a:r>
          </a:p>
          <a:p>
            <a:pPr algn="ctr"/>
            <a:r>
              <a:rPr kumimoji="1" lang="ja-JP" altLang="en-US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みどり→</a:t>
            </a:r>
            <a:r>
              <a:rPr kumimoji="1" lang="en-US" altLang="ja-JP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159</a:t>
            </a:r>
          </a:p>
          <a:p>
            <a:pPr algn="ctr"/>
            <a:r>
              <a:rPr kumimoji="1" lang="ja-JP" altLang="en-US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あお→</a:t>
            </a:r>
            <a:r>
              <a:rPr kumimoji="1" lang="en-US" altLang="ja-JP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327B33F5-9597-4820-BE0B-A2E591CE9028}"/>
              </a:ext>
            </a:extLst>
          </p:cNvPr>
          <p:cNvSpPr/>
          <p:nvPr/>
        </p:nvSpPr>
        <p:spPr>
          <a:xfrm>
            <a:off x="138546" y="925616"/>
            <a:ext cx="2190939" cy="2190939"/>
          </a:xfrm>
          <a:prstGeom prst="ellipse">
            <a:avLst/>
          </a:prstGeom>
          <a:solidFill>
            <a:srgbClr val="4C9F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B1DEE1CF-C3D8-432A-865F-BC2E27AC230B}"/>
              </a:ext>
            </a:extLst>
          </p:cNvPr>
          <p:cNvSpPr/>
          <p:nvPr/>
        </p:nvSpPr>
        <p:spPr>
          <a:xfrm>
            <a:off x="3925316" y="2986233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6E5881C-5C6D-4BED-86AC-EE602BA7622E}"/>
              </a:ext>
            </a:extLst>
          </p:cNvPr>
          <p:cNvCxnSpPr>
            <a:cxnSpLocks/>
            <a:stCxn id="5" idx="7"/>
            <a:endCxn id="7" idx="7"/>
          </p:cNvCxnSpPr>
          <p:nvPr/>
        </p:nvCxnSpPr>
        <p:spPr>
          <a:xfrm>
            <a:off x="2008629" y="1246472"/>
            <a:ext cx="2333978" cy="18113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904F306-25B4-445B-90AE-B7ED79EF1150}"/>
              </a:ext>
            </a:extLst>
          </p:cNvPr>
          <p:cNvCxnSpPr>
            <a:cxnSpLocks/>
            <a:stCxn id="5" idx="4"/>
            <a:endCxn id="7" idx="4"/>
          </p:cNvCxnSpPr>
          <p:nvPr/>
        </p:nvCxnSpPr>
        <p:spPr>
          <a:xfrm>
            <a:off x="1234016" y="3116555"/>
            <a:ext cx="2935744" cy="358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498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3F4A12F-9E77-4B6F-B3B2-12596E39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86" y="1325394"/>
            <a:ext cx="7213600" cy="4724450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もんだい③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5B3E753-97DC-4C14-8D0C-B29D9BBFC766}"/>
              </a:ext>
            </a:extLst>
          </p:cNvPr>
          <p:cNvSpPr/>
          <p:nvPr/>
        </p:nvSpPr>
        <p:spPr>
          <a:xfrm>
            <a:off x="88274" y="879496"/>
            <a:ext cx="2190939" cy="2190939"/>
          </a:xfrm>
          <a:prstGeom prst="ellipse">
            <a:avLst/>
          </a:prstGeom>
          <a:solidFill>
            <a:srgbClr val="2198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351FDB9-D710-4487-8DA5-05E3242E7969}"/>
              </a:ext>
            </a:extLst>
          </p:cNvPr>
          <p:cNvSpPr/>
          <p:nvPr/>
        </p:nvSpPr>
        <p:spPr>
          <a:xfrm>
            <a:off x="3129138" y="2940113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F20EB47-9B9D-4864-B404-99EBB34EEF65}"/>
              </a:ext>
            </a:extLst>
          </p:cNvPr>
          <p:cNvCxnSpPr>
            <a:cxnSpLocks/>
            <a:stCxn id="11" idx="7"/>
            <a:endCxn id="12" idx="7"/>
          </p:cNvCxnSpPr>
          <p:nvPr/>
        </p:nvCxnSpPr>
        <p:spPr>
          <a:xfrm>
            <a:off x="1958357" y="1200352"/>
            <a:ext cx="1588072" cy="18113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F035AFE-CD94-4546-AAF3-DB403185129E}"/>
              </a:ext>
            </a:extLst>
          </p:cNvPr>
          <p:cNvCxnSpPr>
            <a:cxnSpLocks/>
            <a:stCxn id="11" idx="4"/>
            <a:endCxn id="12" idx="4"/>
          </p:cNvCxnSpPr>
          <p:nvPr/>
        </p:nvCxnSpPr>
        <p:spPr>
          <a:xfrm>
            <a:off x="1183744" y="3070435"/>
            <a:ext cx="2189838" cy="358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E9DD1C7-4D12-4C29-B3F1-E7BFF6E7DF6E}"/>
              </a:ext>
            </a:extLst>
          </p:cNvPr>
          <p:cNvSpPr txBox="1"/>
          <p:nvPr/>
        </p:nvSpPr>
        <p:spPr>
          <a:xfrm>
            <a:off x="6058933" y="6187965"/>
            <a:ext cx="2918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b="1" i="0" dirty="0">
                <a:solidFill>
                  <a:srgbClr val="22222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シャウエン（モロッコ）</a:t>
            </a:r>
          </a:p>
        </p:txBody>
      </p:sp>
    </p:spTree>
    <p:extLst>
      <p:ext uri="{BB962C8B-B14F-4D97-AF65-F5344CB8AC3E}">
        <p14:creationId xmlns:p14="http://schemas.microsoft.com/office/powerpoint/2010/main" val="2359159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3F4A12F-9E77-4B6F-B3B2-12596E39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86" y="1325394"/>
            <a:ext cx="7213600" cy="4724450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もんだい③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8AD0734-9874-4B36-BB12-01E6AE8573F5}"/>
              </a:ext>
            </a:extLst>
          </p:cNvPr>
          <p:cNvSpPr/>
          <p:nvPr/>
        </p:nvSpPr>
        <p:spPr>
          <a:xfrm>
            <a:off x="6035869" y="4343401"/>
            <a:ext cx="2841431" cy="2153970"/>
          </a:xfrm>
          <a:prstGeom prst="wedgeRoundRectCallout">
            <a:avLst>
              <a:gd name="adj1" fmla="val -60868"/>
              <a:gd name="adj2" fmla="val -3826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こたえ：</a:t>
            </a:r>
            <a:endParaRPr kumimoji="1" lang="en-US" altLang="ja-JP" sz="24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あか→</a:t>
            </a:r>
            <a:r>
              <a:rPr kumimoji="1" lang="en-US" altLang="ja-JP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r>
          </a:p>
          <a:p>
            <a:pPr algn="ctr"/>
            <a:r>
              <a:rPr kumimoji="1" lang="ja-JP" altLang="en-US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みどり→</a:t>
            </a:r>
            <a:r>
              <a:rPr kumimoji="1" lang="en-US" altLang="ja-JP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152</a:t>
            </a:r>
          </a:p>
          <a:p>
            <a:pPr algn="ctr"/>
            <a:r>
              <a:rPr kumimoji="1" lang="ja-JP" altLang="en-US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あお→</a:t>
            </a:r>
            <a:r>
              <a:rPr kumimoji="1" lang="en-US" altLang="ja-JP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246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5B3E753-97DC-4C14-8D0C-B29D9BBFC766}"/>
              </a:ext>
            </a:extLst>
          </p:cNvPr>
          <p:cNvSpPr/>
          <p:nvPr/>
        </p:nvSpPr>
        <p:spPr>
          <a:xfrm>
            <a:off x="88274" y="879496"/>
            <a:ext cx="2190939" cy="2190939"/>
          </a:xfrm>
          <a:prstGeom prst="ellipse">
            <a:avLst/>
          </a:prstGeom>
          <a:solidFill>
            <a:srgbClr val="2198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351FDB9-D710-4487-8DA5-05E3242E7969}"/>
              </a:ext>
            </a:extLst>
          </p:cNvPr>
          <p:cNvSpPr/>
          <p:nvPr/>
        </p:nvSpPr>
        <p:spPr>
          <a:xfrm>
            <a:off x="3129138" y="2940113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F20EB47-9B9D-4864-B404-99EBB34EEF65}"/>
              </a:ext>
            </a:extLst>
          </p:cNvPr>
          <p:cNvCxnSpPr>
            <a:cxnSpLocks/>
            <a:stCxn id="11" idx="7"/>
            <a:endCxn id="12" idx="7"/>
          </p:cNvCxnSpPr>
          <p:nvPr/>
        </p:nvCxnSpPr>
        <p:spPr>
          <a:xfrm>
            <a:off x="1958357" y="1200352"/>
            <a:ext cx="1588072" cy="18113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F035AFE-CD94-4546-AAF3-DB403185129E}"/>
              </a:ext>
            </a:extLst>
          </p:cNvPr>
          <p:cNvCxnSpPr>
            <a:cxnSpLocks/>
            <a:stCxn id="11" idx="4"/>
            <a:endCxn id="12" idx="4"/>
          </p:cNvCxnSpPr>
          <p:nvPr/>
        </p:nvCxnSpPr>
        <p:spPr>
          <a:xfrm>
            <a:off x="1183744" y="3070435"/>
            <a:ext cx="2189838" cy="358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7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sz="2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これまでのワークショップの様子</a:t>
            </a:r>
            <a:endParaRPr sz="2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0" name="Google Shape;270;p10"/>
          <p:cNvSpPr txBox="1">
            <a:spLocks noGrp="1"/>
          </p:cNvSpPr>
          <p:nvPr>
            <p:ph type="body" idx="1"/>
          </p:nvPr>
        </p:nvSpPr>
        <p:spPr>
          <a:xfrm>
            <a:off x="-489763" y="795243"/>
            <a:ext cx="9240550" cy="86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ja-JP" sz="1600" b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三連射ゴム鉄砲の作成 </a:t>
            </a:r>
            <a:br>
              <a:rPr lang="ja-JP" sz="1600" b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sz="1600" b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&amp; ハイテク的当てゲーム(2019/6)</a:t>
            </a:r>
            <a:endParaRPr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71" name="Google Shape;27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819" y="4124348"/>
            <a:ext cx="2629389" cy="19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115" y="1536295"/>
            <a:ext cx="2731300" cy="2044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10"/>
          <p:cNvCxnSpPr/>
          <p:nvPr/>
        </p:nvCxnSpPr>
        <p:spPr>
          <a:xfrm>
            <a:off x="3155823" y="884644"/>
            <a:ext cx="0" cy="5881525"/>
          </a:xfrm>
          <a:prstGeom prst="straightConnector1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74" name="Google Shape;274;p10"/>
          <p:cNvSpPr txBox="1"/>
          <p:nvPr/>
        </p:nvSpPr>
        <p:spPr>
          <a:xfrm>
            <a:off x="5093479" y="869106"/>
            <a:ext cx="5147443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None/>
            </a:pPr>
            <a:r>
              <a:rPr lang="ja-JP" altLang="en-US" sz="1800" b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プログラミング楽器</a:t>
            </a:r>
            <a:r>
              <a:rPr lang="ja-JP" sz="1800" b="1" i="0" u="none" strike="noStrike" cap="none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(2020/</a:t>
            </a:r>
            <a:r>
              <a:rPr lang="en-US" altLang="ja-JP" sz="1800" b="1" i="0" u="none" strike="noStrike" cap="none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8</a:t>
            </a:r>
            <a:r>
              <a:rPr lang="ja-JP" sz="1800" b="1" i="0" u="none" strike="noStrike" cap="none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)</a:t>
            </a:r>
            <a:endParaRPr sz="1800" b="0" i="0" u="none" strike="noStrike" cap="none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275" name="Google Shape;27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3737" y="4124348"/>
            <a:ext cx="2702253" cy="17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94755" y="1477744"/>
            <a:ext cx="2255416" cy="2249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273;p10">
            <a:extLst>
              <a:ext uri="{FF2B5EF4-FFF2-40B4-BE49-F238E27FC236}">
                <a16:creationId xmlns:a16="http://schemas.microsoft.com/office/drawing/2014/main" id="{DFA91F56-7F87-5249-85D7-88E31F4A1787}"/>
              </a:ext>
            </a:extLst>
          </p:cNvPr>
          <p:cNvCxnSpPr/>
          <p:nvPr/>
        </p:nvCxnSpPr>
        <p:spPr>
          <a:xfrm>
            <a:off x="6111398" y="716975"/>
            <a:ext cx="0" cy="5881525"/>
          </a:xfrm>
          <a:prstGeom prst="straightConnector1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1" name="Google Shape;274;p10">
            <a:extLst>
              <a:ext uri="{FF2B5EF4-FFF2-40B4-BE49-F238E27FC236}">
                <a16:creationId xmlns:a16="http://schemas.microsoft.com/office/drawing/2014/main" id="{532E6971-C835-654A-A4FC-CB20CAFF24A4}"/>
              </a:ext>
            </a:extLst>
          </p:cNvPr>
          <p:cNvSpPr txBox="1"/>
          <p:nvPr/>
        </p:nvSpPr>
        <p:spPr>
          <a:xfrm>
            <a:off x="1943653" y="829613"/>
            <a:ext cx="5147443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None/>
            </a:pPr>
            <a:r>
              <a:rPr lang="ja-JP" sz="1800" b="1" i="0" u="none" strike="noStrike" cap="none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2輪ロボット(2020/1)</a:t>
            </a:r>
            <a:endParaRPr sz="1800" b="0" i="0" u="none" strike="noStrike" cap="none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F658F81-B117-764F-BD02-85C620501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0551" y="1556792"/>
            <a:ext cx="1956962" cy="217074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7A0465C-31DC-0A43-ABCD-9F0F1F70F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5313" y="4210368"/>
            <a:ext cx="2684547" cy="175272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もんだい④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8F0AA3-77F9-450C-AF75-3F129B0C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978399"/>
            <a:ext cx="6761018" cy="506745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61E0ABF-1B08-4C13-AE52-C983698A5A9B}"/>
              </a:ext>
            </a:extLst>
          </p:cNvPr>
          <p:cNvSpPr txBox="1"/>
          <p:nvPr/>
        </p:nvSpPr>
        <p:spPr>
          <a:xfrm>
            <a:off x="6169892" y="6163764"/>
            <a:ext cx="1819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22222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福岡県　河内藤園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91D995F4-E6AA-4835-AA28-FC2D93117E77}"/>
              </a:ext>
            </a:extLst>
          </p:cNvPr>
          <p:cNvSpPr/>
          <p:nvPr/>
        </p:nvSpPr>
        <p:spPr>
          <a:xfrm>
            <a:off x="138546" y="925616"/>
            <a:ext cx="2190939" cy="2190939"/>
          </a:xfrm>
          <a:prstGeom prst="ellipse">
            <a:avLst/>
          </a:prstGeom>
          <a:solidFill>
            <a:srgbClr val="9864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6357395-54B6-403B-A698-3D595D1F47BC}"/>
              </a:ext>
            </a:extLst>
          </p:cNvPr>
          <p:cNvSpPr/>
          <p:nvPr/>
        </p:nvSpPr>
        <p:spPr>
          <a:xfrm>
            <a:off x="3925316" y="2986233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8968974-BDD6-41C9-ADB7-7D20CA8DCF36}"/>
              </a:ext>
            </a:extLst>
          </p:cNvPr>
          <p:cNvCxnSpPr>
            <a:cxnSpLocks/>
            <a:stCxn id="6" idx="7"/>
            <a:endCxn id="7" idx="7"/>
          </p:cNvCxnSpPr>
          <p:nvPr/>
        </p:nvCxnSpPr>
        <p:spPr>
          <a:xfrm>
            <a:off x="2008629" y="1246472"/>
            <a:ext cx="2333978" cy="18113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277D55C-C02A-4D77-AEEB-C3CF275BCE8F}"/>
              </a:ext>
            </a:extLst>
          </p:cNvPr>
          <p:cNvCxnSpPr>
            <a:cxnSpLocks/>
            <a:stCxn id="6" idx="4"/>
            <a:endCxn id="7" idx="4"/>
          </p:cNvCxnSpPr>
          <p:nvPr/>
        </p:nvCxnSpPr>
        <p:spPr>
          <a:xfrm>
            <a:off x="1234016" y="3116555"/>
            <a:ext cx="2935744" cy="358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93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もんだい④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8F0AA3-77F9-450C-AF75-3F129B0C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978399"/>
            <a:ext cx="6761018" cy="506745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61E0ABF-1B08-4C13-AE52-C983698A5A9B}"/>
              </a:ext>
            </a:extLst>
          </p:cNvPr>
          <p:cNvSpPr txBox="1"/>
          <p:nvPr/>
        </p:nvSpPr>
        <p:spPr>
          <a:xfrm>
            <a:off x="1634776" y="6151399"/>
            <a:ext cx="4710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rgbClr val="22222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河内藤園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91D995F4-E6AA-4835-AA28-FC2D93117E77}"/>
              </a:ext>
            </a:extLst>
          </p:cNvPr>
          <p:cNvSpPr/>
          <p:nvPr/>
        </p:nvSpPr>
        <p:spPr>
          <a:xfrm>
            <a:off x="138546" y="925616"/>
            <a:ext cx="2190939" cy="2190939"/>
          </a:xfrm>
          <a:prstGeom prst="ellipse">
            <a:avLst/>
          </a:prstGeom>
          <a:solidFill>
            <a:srgbClr val="9864B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6357395-54B6-403B-A698-3D595D1F47BC}"/>
              </a:ext>
            </a:extLst>
          </p:cNvPr>
          <p:cNvSpPr/>
          <p:nvPr/>
        </p:nvSpPr>
        <p:spPr>
          <a:xfrm>
            <a:off x="3925316" y="2986233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8968974-BDD6-41C9-ADB7-7D20CA8DCF36}"/>
              </a:ext>
            </a:extLst>
          </p:cNvPr>
          <p:cNvCxnSpPr>
            <a:cxnSpLocks/>
            <a:stCxn id="6" idx="7"/>
            <a:endCxn id="7" idx="7"/>
          </p:cNvCxnSpPr>
          <p:nvPr/>
        </p:nvCxnSpPr>
        <p:spPr>
          <a:xfrm>
            <a:off x="2008629" y="1246472"/>
            <a:ext cx="2333978" cy="18113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277D55C-C02A-4D77-AEEB-C3CF275BCE8F}"/>
              </a:ext>
            </a:extLst>
          </p:cNvPr>
          <p:cNvCxnSpPr>
            <a:cxnSpLocks/>
            <a:stCxn id="6" idx="4"/>
            <a:endCxn id="7" idx="4"/>
          </p:cNvCxnSpPr>
          <p:nvPr/>
        </p:nvCxnSpPr>
        <p:spPr>
          <a:xfrm>
            <a:off x="1234016" y="3116555"/>
            <a:ext cx="2935744" cy="358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A0B07D39-FF01-4588-86DF-F20322D5D287}"/>
              </a:ext>
            </a:extLst>
          </p:cNvPr>
          <p:cNvSpPr/>
          <p:nvPr/>
        </p:nvSpPr>
        <p:spPr>
          <a:xfrm>
            <a:off x="6035869" y="4343401"/>
            <a:ext cx="2841431" cy="2153970"/>
          </a:xfrm>
          <a:prstGeom prst="wedgeRoundRectCallout">
            <a:avLst>
              <a:gd name="adj1" fmla="val -60868"/>
              <a:gd name="adj2" fmla="val -3826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こたえ：</a:t>
            </a:r>
            <a:endParaRPr kumimoji="1" lang="en-US" altLang="ja-JP" sz="24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あか→</a:t>
            </a:r>
            <a:r>
              <a:rPr kumimoji="1" lang="en-US" altLang="ja-JP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152</a:t>
            </a:r>
          </a:p>
          <a:p>
            <a:pPr algn="ctr"/>
            <a:r>
              <a:rPr kumimoji="1" lang="ja-JP" altLang="en-US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みどり→</a:t>
            </a:r>
            <a:r>
              <a:rPr kumimoji="1" lang="en-US" altLang="ja-JP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100</a:t>
            </a:r>
          </a:p>
          <a:p>
            <a:pPr algn="ctr"/>
            <a:r>
              <a:rPr kumimoji="1" lang="ja-JP" altLang="en-US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あお→</a:t>
            </a:r>
            <a:r>
              <a:rPr kumimoji="1" lang="en-US" altLang="ja-JP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190</a:t>
            </a:r>
          </a:p>
        </p:txBody>
      </p:sp>
    </p:spTree>
    <p:extLst>
      <p:ext uri="{BB962C8B-B14F-4D97-AF65-F5344CB8AC3E}">
        <p14:creationId xmlns:p14="http://schemas.microsoft.com/office/powerpoint/2010/main" val="3683901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もんだい⑤</a:t>
            </a:r>
          </a:p>
        </p:txBody>
      </p:sp>
      <p:pic>
        <p:nvPicPr>
          <p:cNvPr id="7170" name="Picture 2" descr="金閣寺の正式名称は鹿苑寺">
            <a:extLst>
              <a:ext uri="{FF2B5EF4-FFF2-40B4-BE49-F238E27FC236}">
                <a16:creationId xmlns:a16="http://schemas.microsoft.com/office/drawing/2014/main" id="{419E1F1F-3A73-4041-89D2-73073989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37" y="809625"/>
            <a:ext cx="8137013" cy="54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DB3DA8B4-48B0-43BB-8481-E1C441A64087}"/>
              </a:ext>
            </a:extLst>
          </p:cNvPr>
          <p:cNvSpPr/>
          <p:nvPr/>
        </p:nvSpPr>
        <p:spPr>
          <a:xfrm>
            <a:off x="389537" y="1159872"/>
            <a:ext cx="2190939" cy="2190939"/>
          </a:xfrm>
          <a:prstGeom prst="ellipse">
            <a:avLst/>
          </a:prstGeom>
          <a:solidFill>
            <a:srgbClr val="FFEEA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35A93C-B787-4FF9-970F-4527AC34D89C}"/>
              </a:ext>
            </a:extLst>
          </p:cNvPr>
          <p:cNvSpPr txBox="1"/>
          <p:nvPr/>
        </p:nvSpPr>
        <p:spPr>
          <a:xfrm>
            <a:off x="7749309" y="6198853"/>
            <a:ext cx="139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金閣寺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1458204-AA1D-4ED1-B9B7-DA63E71DCC72}"/>
              </a:ext>
            </a:extLst>
          </p:cNvPr>
          <p:cNvSpPr/>
          <p:nvPr/>
        </p:nvSpPr>
        <p:spPr>
          <a:xfrm>
            <a:off x="4747352" y="3350811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596FE33-B2BC-4A51-838B-1869633EB04A}"/>
              </a:ext>
            </a:extLst>
          </p:cNvPr>
          <p:cNvCxnSpPr>
            <a:cxnSpLocks/>
            <a:endCxn id="9" idx="7"/>
          </p:cNvCxnSpPr>
          <p:nvPr/>
        </p:nvCxnSpPr>
        <p:spPr>
          <a:xfrm>
            <a:off x="2238150" y="1409809"/>
            <a:ext cx="2926493" cy="2012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9DEB2A-FCEC-4029-9FDD-B83ECAD7BDDA}"/>
              </a:ext>
            </a:extLst>
          </p:cNvPr>
          <p:cNvCxnSpPr>
            <a:cxnSpLocks/>
          </p:cNvCxnSpPr>
          <p:nvPr/>
        </p:nvCxnSpPr>
        <p:spPr>
          <a:xfrm>
            <a:off x="1305984" y="3277535"/>
            <a:ext cx="3685811" cy="562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85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もんだい⑤</a:t>
            </a:r>
          </a:p>
        </p:txBody>
      </p:sp>
      <p:pic>
        <p:nvPicPr>
          <p:cNvPr id="7170" name="Picture 2" descr="金閣寺の正式名称は鹿苑寺">
            <a:extLst>
              <a:ext uri="{FF2B5EF4-FFF2-40B4-BE49-F238E27FC236}">
                <a16:creationId xmlns:a16="http://schemas.microsoft.com/office/drawing/2014/main" id="{419E1F1F-3A73-4041-89D2-73073989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37" y="809625"/>
            <a:ext cx="8137013" cy="54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DB3DA8B4-48B0-43BB-8481-E1C441A64087}"/>
              </a:ext>
            </a:extLst>
          </p:cNvPr>
          <p:cNvSpPr/>
          <p:nvPr/>
        </p:nvSpPr>
        <p:spPr>
          <a:xfrm>
            <a:off x="389537" y="1159872"/>
            <a:ext cx="2190939" cy="2190939"/>
          </a:xfrm>
          <a:prstGeom prst="ellipse">
            <a:avLst/>
          </a:prstGeom>
          <a:solidFill>
            <a:srgbClr val="FFEEA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35A93C-B787-4FF9-970F-4527AC34D89C}"/>
              </a:ext>
            </a:extLst>
          </p:cNvPr>
          <p:cNvSpPr txBox="1"/>
          <p:nvPr/>
        </p:nvSpPr>
        <p:spPr>
          <a:xfrm>
            <a:off x="7749309" y="6198853"/>
            <a:ext cx="139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金閣寺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C1458204-AA1D-4ED1-B9B7-DA63E71DCC72}"/>
              </a:ext>
            </a:extLst>
          </p:cNvPr>
          <p:cNvSpPr/>
          <p:nvPr/>
        </p:nvSpPr>
        <p:spPr>
          <a:xfrm>
            <a:off x="4747352" y="3350811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596FE33-B2BC-4A51-838B-1869633EB04A}"/>
              </a:ext>
            </a:extLst>
          </p:cNvPr>
          <p:cNvCxnSpPr>
            <a:cxnSpLocks/>
            <a:endCxn id="9" idx="7"/>
          </p:cNvCxnSpPr>
          <p:nvPr/>
        </p:nvCxnSpPr>
        <p:spPr>
          <a:xfrm>
            <a:off x="2238150" y="1409809"/>
            <a:ext cx="2926493" cy="20125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9DEB2A-FCEC-4029-9FDD-B83ECAD7BDDA}"/>
              </a:ext>
            </a:extLst>
          </p:cNvPr>
          <p:cNvCxnSpPr>
            <a:cxnSpLocks/>
          </p:cNvCxnSpPr>
          <p:nvPr/>
        </p:nvCxnSpPr>
        <p:spPr>
          <a:xfrm>
            <a:off x="1305984" y="3277535"/>
            <a:ext cx="3685811" cy="562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41E583E3-3E97-4F5E-B1C6-8065DB2F055A}"/>
              </a:ext>
            </a:extLst>
          </p:cNvPr>
          <p:cNvSpPr/>
          <p:nvPr/>
        </p:nvSpPr>
        <p:spPr>
          <a:xfrm>
            <a:off x="6035869" y="4343401"/>
            <a:ext cx="2841431" cy="2153970"/>
          </a:xfrm>
          <a:prstGeom prst="wedgeRoundRectCallout">
            <a:avLst>
              <a:gd name="adj1" fmla="val -60868"/>
              <a:gd name="adj2" fmla="val -3826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こたえ：</a:t>
            </a:r>
            <a:endParaRPr kumimoji="1" lang="en-US" altLang="ja-JP" sz="24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あか→</a:t>
            </a:r>
            <a:r>
              <a:rPr kumimoji="1" lang="en-US" altLang="ja-JP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255</a:t>
            </a:r>
          </a:p>
          <a:p>
            <a:pPr algn="ctr"/>
            <a:r>
              <a:rPr kumimoji="1" lang="ja-JP" altLang="en-US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みどり→</a:t>
            </a:r>
            <a:r>
              <a:rPr kumimoji="1" lang="en-US" altLang="ja-JP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238</a:t>
            </a:r>
          </a:p>
          <a:p>
            <a:pPr algn="ctr"/>
            <a:r>
              <a:rPr kumimoji="1" lang="ja-JP" altLang="en-US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あお→</a:t>
            </a:r>
            <a:r>
              <a:rPr kumimoji="1" lang="en-US" altLang="ja-JP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172</a:t>
            </a:r>
          </a:p>
        </p:txBody>
      </p:sp>
    </p:spTree>
    <p:extLst>
      <p:ext uri="{BB962C8B-B14F-4D97-AF65-F5344CB8AC3E}">
        <p14:creationId xmlns:p14="http://schemas.microsoft.com/office/powerpoint/2010/main" val="2157836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E044352-1E50-4148-B361-289147B3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1" y="768261"/>
            <a:ext cx="7259417" cy="5478201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もんだい⑥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844ACDC-0E4E-4939-B4A9-9376F6CB1C64}"/>
              </a:ext>
            </a:extLst>
          </p:cNvPr>
          <p:cNvSpPr/>
          <p:nvPr/>
        </p:nvSpPr>
        <p:spPr>
          <a:xfrm>
            <a:off x="1151435" y="3907854"/>
            <a:ext cx="2181885" cy="218188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FAABEB-8386-471B-9B6F-9FFBB161D8EF}"/>
              </a:ext>
            </a:extLst>
          </p:cNvPr>
          <p:cNvSpPr txBox="1"/>
          <p:nvPr/>
        </p:nvSpPr>
        <p:spPr>
          <a:xfrm>
            <a:off x="6058692" y="6308123"/>
            <a:ext cx="2715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b="1" i="0" dirty="0">
                <a:solidFill>
                  <a:srgbClr val="22222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ラス・コロラダス（メキシコ）</a:t>
            </a:r>
          </a:p>
        </p:txBody>
      </p:sp>
    </p:spTree>
    <p:extLst>
      <p:ext uri="{BB962C8B-B14F-4D97-AF65-F5344CB8AC3E}">
        <p14:creationId xmlns:p14="http://schemas.microsoft.com/office/powerpoint/2010/main" val="3979358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もんだい⑥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70813B-AC2F-4DFA-BD67-9B66A8C1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5" y="966101"/>
            <a:ext cx="6576291" cy="4925797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949A65AE-D4C2-4B43-9823-42435FEDB0BA}"/>
              </a:ext>
            </a:extLst>
          </p:cNvPr>
          <p:cNvSpPr/>
          <p:nvPr/>
        </p:nvSpPr>
        <p:spPr>
          <a:xfrm>
            <a:off x="6035869" y="4343401"/>
            <a:ext cx="2841431" cy="2153970"/>
          </a:xfrm>
          <a:prstGeom prst="wedgeRoundRectCallout">
            <a:avLst>
              <a:gd name="adj1" fmla="val -60868"/>
              <a:gd name="adj2" fmla="val -3826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こたえ：</a:t>
            </a:r>
            <a:endParaRPr kumimoji="1" lang="en-US" altLang="ja-JP" sz="24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あか→</a:t>
            </a:r>
            <a:r>
              <a:rPr kumimoji="1" lang="en-US" altLang="ja-JP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254</a:t>
            </a:r>
          </a:p>
          <a:p>
            <a:pPr algn="ctr"/>
            <a:r>
              <a:rPr kumimoji="1" lang="ja-JP" altLang="en-US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みどり→</a:t>
            </a:r>
            <a:r>
              <a:rPr kumimoji="1" lang="en-US" altLang="ja-JP" sz="2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127</a:t>
            </a:r>
          </a:p>
          <a:p>
            <a:pPr algn="ctr"/>
            <a:r>
              <a:rPr kumimoji="1" lang="ja-JP" altLang="en-US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あお→</a:t>
            </a:r>
            <a:r>
              <a:rPr kumimoji="1" lang="en-US" altLang="ja-JP" sz="2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149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CA9C10F-FF74-47B9-A93F-9327093D7191}"/>
              </a:ext>
            </a:extLst>
          </p:cNvPr>
          <p:cNvSpPr/>
          <p:nvPr/>
        </p:nvSpPr>
        <p:spPr>
          <a:xfrm>
            <a:off x="406400" y="1987798"/>
            <a:ext cx="2190939" cy="2190939"/>
          </a:xfrm>
          <a:prstGeom prst="ellipse">
            <a:avLst/>
          </a:prstGeom>
          <a:solidFill>
            <a:srgbClr val="FE7F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AD9262A9-9833-4935-B511-92A8C5E135B7}"/>
              </a:ext>
            </a:extLst>
          </p:cNvPr>
          <p:cNvSpPr/>
          <p:nvPr/>
        </p:nvSpPr>
        <p:spPr>
          <a:xfrm>
            <a:off x="4193170" y="4048415"/>
            <a:ext cx="488887" cy="4888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02E1597-8246-4F39-8A3A-EB458CE2F4D6}"/>
              </a:ext>
            </a:extLst>
          </p:cNvPr>
          <p:cNvCxnSpPr>
            <a:cxnSpLocks/>
            <a:stCxn id="8" idx="7"/>
            <a:endCxn id="9" idx="7"/>
          </p:cNvCxnSpPr>
          <p:nvPr/>
        </p:nvCxnSpPr>
        <p:spPr>
          <a:xfrm>
            <a:off x="2276483" y="2308654"/>
            <a:ext cx="2333978" cy="18113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D4B142B-13FA-4BCC-B0F3-2A75394D2EB8}"/>
              </a:ext>
            </a:extLst>
          </p:cNvPr>
          <p:cNvCxnSpPr>
            <a:cxnSpLocks/>
            <a:stCxn id="8" idx="4"/>
            <a:endCxn id="9" idx="4"/>
          </p:cNvCxnSpPr>
          <p:nvPr/>
        </p:nvCxnSpPr>
        <p:spPr>
          <a:xfrm>
            <a:off x="1501870" y="4178737"/>
            <a:ext cx="2935744" cy="358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21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発展編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F622A-8D13-4880-8F30-2434C5361357}"/>
              </a:ext>
            </a:extLst>
          </p:cNvPr>
          <p:cNvSpPr/>
          <p:nvPr/>
        </p:nvSpPr>
        <p:spPr>
          <a:xfrm>
            <a:off x="191799" y="706600"/>
            <a:ext cx="8480252" cy="2541425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0DC564-B065-42D1-B323-6BD0689AFAF0}"/>
              </a:ext>
            </a:extLst>
          </p:cNvPr>
          <p:cNvSpPr/>
          <p:nvPr/>
        </p:nvSpPr>
        <p:spPr>
          <a:xfrm>
            <a:off x="191799" y="5974938"/>
            <a:ext cx="8505357" cy="661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ED0BFC-F3E8-4662-9F24-0DB6297A99EC}"/>
              </a:ext>
            </a:extLst>
          </p:cNvPr>
          <p:cNvSpPr txBox="1"/>
          <p:nvPr/>
        </p:nvSpPr>
        <p:spPr>
          <a:xfrm>
            <a:off x="239947" y="6016366"/>
            <a:ext cx="827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⑥音楽に合わせて光らせる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FFD661A-9D64-4858-AE4B-8369ECE4F53B}"/>
              </a:ext>
            </a:extLst>
          </p:cNvPr>
          <p:cNvSpPr/>
          <p:nvPr/>
        </p:nvSpPr>
        <p:spPr>
          <a:xfrm>
            <a:off x="191799" y="3357486"/>
            <a:ext cx="8505358" cy="24082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AB715D3-6E04-4959-A3E3-0708A50D937D}"/>
              </a:ext>
            </a:extLst>
          </p:cNvPr>
          <p:cNvSpPr txBox="1"/>
          <p:nvPr/>
        </p:nvSpPr>
        <p:spPr>
          <a:xfrm>
            <a:off x="239945" y="3424487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⑤炎みたいに光らせる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4" name="図 33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DEAD1CA5-C03E-46F4-AABD-DEA653114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806" y="4041508"/>
            <a:ext cx="2382364" cy="1524713"/>
          </a:xfrm>
          <a:prstGeom prst="rect">
            <a:avLst/>
          </a:prstGeom>
        </p:spPr>
      </p:pic>
      <p:pic>
        <p:nvPicPr>
          <p:cNvPr id="4" name="図 3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FB2FB8E1-EEE8-4E4B-AB9C-E871111F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859" y="1026300"/>
            <a:ext cx="2242237" cy="167944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12122C-C3EA-46C3-B71E-50EF769E3461}"/>
              </a:ext>
            </a:extLst>
          </p:cNvPr>
          <p:cNvSpPr txBox="1"/>
          <p:nvPr/>
        </p:nvSpPr>
        <p:spPr>
          <a:xfrm>
            <a:off x="239947" y="65696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④タイミングを自分でつくって光らせる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3443C54-F192-452B-A925-706C13D76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41" y="1181007"/>
            <a:ext cx="3194774" cy="191231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4BCD848-9D6C-4D71-A16F-9E61C049F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477" y="1026300"/>
            <a:ext cx="1083788" cy="1690160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4D7E1D2-03AA-460E-8899-DFD8B809A8D7}"/>
              </a:ext>
            </a:extLst>
          </p:cNvPr>
          <p:cNvSpPr txBox="1"/>
          <p:nvPr/>
        </p:nvSpPr>
        <p:spPr>
          <a:xfrm>
            <a:off x="583020" y="6305620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先生に聞いてみよう！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040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6" descr="17359133_1290924277668447_5664504670908385693_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36" y="1209336"/>
            <a:ext cx="2151499" cy="233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 txBox="1">
            <a:spLocks noGrp="1"/>
          </p:cNvSpPr>
          <p:nvPr>
            <p:ph type="title"/>
          </p:nvPr>
        </p:nvSpPr>
        <p:spPr>
          <a:xfrm>
            <a:off x="163036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Arial"/>
              <a:buNone/>
            </a:pPr>
            <a:r>
              <a:rPr lang="ja-JP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自己紹介(あいはら先生)</a:t>
            </a:r>
            <a:endParaRPr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1905001" y="992693"/>
            <a:ext cx="7635874" cy="3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なまえ：相原 泉太郎（あいはら　せんたろう）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2288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573B80"/>
              </a:buClr>
              <a:buSzPts val="990"/>
              <a:buFont typeface="Noto Sans Symbols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おし</a:t>
            </a: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ごと：</a:t>
            </a:r>
            <a:r>
              <a:rPr lang="en-US" alt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CPU</a:t>
            </a:r>
            <a:r>
              <a:rPr lang="ja-JP" altLang="en-US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や</a:t>
            </a: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メモリーカード</a:t>
            </a: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などの半導体を</a:t>
            </a:r>
            <a:b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</a:b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　　　　　　作る装置を作っています。</a:t>
            </a:r>
            <a:endParaRPr sz="16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16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好きなこと：ものづくり、卓球、スキー</a:t>
            </a:r>
            <a:endParaRPr sz="2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10" name="Google Shape;210;p6" descr="スクリーンショット 2019-07-20 0.57.4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36" y="4483928"/>
            <a:ext cx="3520481" cy="18184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/>
          <p:nvPr/>
        </p:nvSpPr>
        <p:spPr>
          <a:xfrm>
            <a:off x="402917" y="3771112"/>
            <a:ext cx="24464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半導体露光装置</a:t>
            </a:r>
            <a:b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</a:b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(はんどうたい ろこう装置)</a:t>
            </a:r>
            <a:endParaRPr sz="1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12" name="Google Shape;212;p6" descr="ダウンロード (1).jpe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6188" y="4483928"/>
            <a:ext cx="1685620" cy="126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 descr="スクリーンショット 2019-07-20 0.49.43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7743" y="4099816"/>
            <a:ext cx="2278309" cy="2202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6"/>
          <p:cNvCxnSpPr/>
          <p:nvPr/>
        </p:nvCxnSpPr>
        <p:spPr>
          <a:xfrm rot="10800000" flipH="1">
            <a:off x="5095875" y="4714875"/>
            <a:ext cx="2080313" cy="20573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15" name="Google Shape;215;p6"/>
          <p:cNvSpPr/>
          <p:nvPr/>
        </p:nvSpPr>
        <p:spPr>
          <a:xfrm>
            <a:off x="7176188" y="4099816"/>
            <a:ext cx="12546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半導体の中身</a:t>
            </a:r>
            <a:endParaRPr sz="1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/>
          <p:nvPr/>
        </p:nvSpPr>
        <p:spPr>
          <a:xfrm>
            <a:off x="3695315" y="6294026"/>
            <a:ext cx="21595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カナダ：イエローナイフ</a:t>
            </a:r>
            <a:endParaRPr sz="1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22" name="Google Shape;222;p7"/>
          <p:cNvSpPr txBox="1">
            <a:spLocks noGrp="1"/>
          </p:cNvSpPr>
          <p:nvPr>
            <p:ph type="title"/>
          </p:nvPr>
        </p:nvSpPr>
        <p:spPr>
          <a:xfrm>
            <a:off x="163036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Arial"/>
              <a:buNone/>
            </a:pPr>
            <a:r>
              <a:rPr lang="ja-JP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自己紹介(えぐち先生)</a:t>
            </a:r>
            <a:endParaRPr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2400713" y="992693"/>
            <a:ext cx="6558040" cy="3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なまえ：江口　薫（えぐち　かおる）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2288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573B80"/>
              </a:buClr>
              <a:buSzPts val="990"/>
              <a:buFont typeface="Noto Sans Symbols"/>
              <a:buNone/>
            </a:pPr>
            <a:endParaRPr sz="11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おしごと：新しいカメラを考えたり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None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　　　　　　　レンズを設計しています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73B80"/>
              </a:buClr>
              <a:buSzPts val="144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16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好きなこと：写真をとること、電子工作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None/>
            </a:pPr>
            <a:r>
              <a:rPr lang="ja-JP" sz="2800" b="0" i="0" u="none" strike="noStrike" cap="none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　　　　　　　　 旅行</a:t>
            </a:r>
            <a:endParaRPr sz="28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1338682" y="6312286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 dirty="0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アルゼンチン：氷河</a:t>
            </a:r>
            <a:endParaRPr sz="1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25" name="Google Shape;22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6408" y="4513032"/>
            <a:ext cx="2601479" cy="173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7918" y="4513032"/>
            <a:ext cx="2600835" cy="173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 l="3269" t="17066" r="51188" b="12316"/>
          <a:stretch/>
        </p:blipFill>
        <p:spPr>
          <a:xfrm>
            <a:off x="369563" y="1205081"/>
            <a:ext cx="2123866" cy="246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/>
          <p:nvPr/>
        </p:nvSpPr>
        <p:spPr>
          <a:xfrm>
            <a:off x="6668320" y="6312285"/>
            <a:ext cx="1980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モロッコ：サハラ砂漠</a:t>
            </a:r>
            <a:endParaRPr sz="1400" b="0" i="0" u="none" strike="noStrike" cap="none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6">
            <a:alphaModFix/>
          </a:blip>
          <a:srcRect t="17382" b="4456"/>
          <a:stretch/>
        </p:blipFill>
        <p:spPr>
          <a:xfrm>
            <a:off x="1338682" y="4131618"/>
            <a:ext cx="1803290" cy="211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1792" y="4173492"/>
            <a:ext cx="1143068" cy="9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23781" y="2645750"/>
            <a:ext cx="1143068" cy="767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1814" y="2679944"/>
            <a:ext cx="1143067" cy="73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自己紹介 (</a:t>
            </a: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ふじむら先生</a:t>
            </a:r>
            <a:r>
              <a:rPr 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0" name="Google Shape;250;p9"/>
          <p:cNvSpPr txBox="1">
            <a:spLocks noGrp="1"/>
          </p:cNvSpPr>
          <p:nvPr>
            <p:ph type="body" idx="1"/>
          </p:nvPr>
        </p:nvSpPr>
        <p:spPr>
          <a:xfrm>
            <a:off x="2558638" y="1210836"/>
            <a:ext cx="6039262" cy="364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・なまえ　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ふじむら　ゆう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おしごと　電気自動車を作っています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137160" indent="0">
              <a:lnSpc>
                <a:spcPct val="90000"/>
              </a:lnSpc>
              <a:spcBef>
                <a:spcPts val="0"/>
              </a:spcBef>
              <a:buSzPts val="2160"/>
              <a:buNone/>
            </a:pPr>
            <a:endParaRPr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す</a:t>
            </a:r>
            <a:r>
              <a:rPr 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きなこと　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料理、電子工作、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VR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、旅行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4F6E0F4-002E-4E2E-88C5-781B54F9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121" y="3570408"/>
            <a:ext cx="2339757" cy="233975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136073-06CF-4AA9-99FE-ABDD68F99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2" t="14970" r="13598" b="27623"/>
          <a:stretch/>
        </p:blipFill>
        <p:spPr bwMode="auto">
          <a:xfrm>
            <a:off x="334372" y="1022224"/>
            <a:ext cx="2224266" cy="212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E08AFD-2F84-4C68-954B-92C3F25E7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2" r="13031"/>
          <a:stretch/>
        </p:blipFill>
        <p:spPr bwMode="auto">
          <a:xfrm>
            <a:off x="334372" y="3577091"/>
            <a:ext cx="2339757" cy="229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24;p7">
            <a:extLst>
              <a:ext uri="{FF2B5EF4-FFF2-40B4-BE49-F238E27FC236}">
                <a16:creationId xmlns:a16="http://schemas.microsoft.com/office/drawing/2014/main" id="{56939312-01B7-4B37-AAD6-5FF10F77106B}"/>
              </a:ext>
            </a:extLst>
          </p:cNvPr>
          <p:cNvSpPr/>
          <p:nvPr/>
        </p:nvSpPr>
        <p:spPr>
          <a:xfrm>
            <a:off x="604003" y="5875471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Meiryo"/>
              </a:rPr>
              <a:t>Honda</a:t>
            </a:r>
            <a:r>
              <a:rPr lang="ja-JP" altLang="en-US" dirty="0">
                <a:solidFill>
                  <a:srgbClr val="3F3F3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Meiryo"/>
              </a:rPr>
              <a:t>の電気自動車</a:t>
            </a:r>
            <a:endParaRPr sz="1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13" name="Google Shape;224;p7">
            <a:extLst>
              <a:ext uri="{FF2B5EF4-FFF2-40B4-BE49-F238E27FC236}">
                <a16:creationId xmlns:a16="http://schemas.microsoft.com/office/drawing/2014/main" id="{02D41917-E091-4CC5-8B2D-8ED8E7B9B9CC}"/>
              </a:ext>
            </a:extLst>
          </p:cNvPr>
          <p:cNvSpPr/>
          <p:nvPr/>
        </p:nvSpPr>
        <p:spPr>
          <a:xfrm>
            <a:off x="3671752" y="5916849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altLang="en-US" sz="1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タイでの写真</a:t>
            </a:r>
            <a:endParaRPr sz="1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14" name="Google Shape;224;p7">
            <a:extLst>
              <a:ext uri="{FF2B5EF4-FFF2-40B4-BE49-F238E27FC236}">
                <a16:creationId xmlns:a16="http://schemas.microsoft.com/office/drawing/2014/main" id="{531F706C-AF29-4B43-B35F-E13AFF92366F}"/>
              </a:ext>
            </a:extLst>
          </p:cNvPr>
          <p:cNvSpPr/>
          <p:nvPr/>
        </p:nvSpPr>
        <p:spPr>
          <a:xfrm>
            <a:off x="6747339" y="5916849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altLang="en-US" sz="14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袖時計</a:t>
            </a:r>
            <a:endParaRPr sz="14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D49B1EB-6B04-41A2-9BAF-C0DFE117B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r="8336"/>
          <a:stretch/>
        </p:blipFill>
        <p:spPr bwMode="auto">
          <a:xfrm>
            <a:off x="6469870" y="3587611"/>
            <a:ext cx="2339758" cy="23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"/>
          <p:cNvSpPr txBox="1">
            <a:spLocks noGrp="1"/>
          </p:cNvSpPr>
          <p:nvPr>
            <p:ph type="body" idx="1"/>
          </p:nvPr>
        </p:nvSpPr>
        <p:spPr>
          <a:xfrm>
            <a:off x="256791" y="2840586"/>
            <a:ext cx="8630418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-JP" altLang="en-US" sz="3600" b="1" dirty="0">
                <a:solidFill>
                  <a:srgbClr val="573B8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カラーキャッチャーをうごかそう！</a:t>
            </a:r>
            <a:endParaRPr sz="3600" b="1" dirty="0">
              <a:solidFill>
                <a:srgbClr val="573B8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3839</TotalTime>
  <Words>1838</Words>
  <Application>Microsoft Office PowerPoint</Application>
  <PresentationFormat>画面に合わせる (4:3)</PresentationFormat>
  <Paragraphs>466</Paragraphs>
  <Slides>56</Slides>
  <Notes>56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1" baseType="lpstr">
      <vt:lpstr>Meiryo UI</vt:lpstr>
      <vt:lpstr>Noto Sans Symbols</vt:lpstr>
      <vt:lpstr>Arial</vt:lpstr>
      <vt:lpstr>Calibri</vt:lpstr>
      <vt:lpstr>ホワイト</vt:lpstr>
      <vt:lpstr>PowerPoint プレゼンテーション</vt:lpstr>
      <vt:lpstr>目次</vt:lpstr>
      <vt:lpstr>PowerPoint プレゼンテーション</vt:lpstr>
      <vt:lpstr> hanabusa Lab.の紹介</vt:lpstr>
      <vt:lpstr>これまでのワークショップの様子</vt:lpstr>
      <vt:lpstr>自己紹介(あいはら先生)</vt:lpstr>
      <vt:lpstr>自己紹介(えぐち先生)</vt:lpstr>
      <vt:lpstr>自己紹介 (ふじむら先生)</vt:lpstr>
      <vt:lpstr>PowerPoint プレゼンテーション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PowerPoint プレゼンテーション</vt:lpstr>
      <vt:lpstr>光の色のかえかた</vt:lpstr>
      <vt:lpstr>いろいろな光をまぜてみよう！</vt:lpstr>
      <vt:lpstr>プログラミングで光らせかたをかえてみよう</vt:lpstr>
      <vt:lpstr>プログラミングで光らせかたをかえてみよう</vt:lpstr>
      <vt:lpstr>せんせいのつくってみた！</vt:lpstr>
      <vt:lpstr>ブロックをふやしたいときは？</vt:lpstr>
      <vt:lpstr>PowerPoint プレゼンテーション</vt:lpstr>
      <vt:lpstr>PowerPoint プレゼンテーション</vt:lpstr>
      <vt:lpstr>カラーキャッチャーのつかいかた</vt:lpstr>
      <vt:lpstr>色をすいとるプログラムをつくろう</vt:lpstr>
      <vt:lpstr>マイクロビットをつかったプログラミング</vt:lpstr>
      <vt:lpstr>カラーキャッチャーのつかいかた</vt:lpstr>
      <vt:lpstr>カラーキャッチャーのつかいかた</vt:lpstr>
      <vt:lpstr>光のパレットのつかって光をぶんせきしてみよう</vt:lpstr>
      <vt:lpstr>カラーキャッチャーで光をぶんせきしてみよう</vt:lpstr>
      <vt:lpstr>マイクロビットのせつぞくほうほう</vt:lpstr>
      <vt:lpstr>マイクロビットのせつぞくかくにん</vt:lpstr>
      <vt:lpstr>カラーキャッチャーで光をぶんせきしてみよう</vt:lpstr>
      <vt:lpstr>つくったプログラムで色をすいとってみよう</vt:lpstr>
      <vt:lpstr>カラーキャッチャーのつかいかた</vt:lpstr>
      <vt:lpstr>PowerPoint プレゼンテーション</vt:lpstr>
      <vt:lpstr>光と音楽のイルミネーションを作ろう</vt:lpstr>
      <vt:lpstr>光と音楽のイルミネーションを作ろう</vt:lpstr>
      <vt:lpstr>光と音楽のイルミネーションを作ろう</vt:lpstr>
      <vt:lpstr>光と音楽のイルミネーションを作ろう</vt:lpstr>
      <vt:lpstr>光と音楽のイルミネーションを作ろう</vt:lpstr>
      <vt:lpstr>色当てゲームにチャレンジしよう！</vt:lpstr>
      <vt:lpstr>がめんの見かた</vt:lpstr>
      <vt:lpstr>もんだい①</vt:lpstr>
      <vt:lpstr>もんだい①</vt:lpstr>
      <vt:lpstr>がめんの見かた</vt:lpstr>
      <vt:lpstr>もんだい②</vt:lpstr>
      <vt:lpstr>もんだい②</vt:lpstr>
      <vt:lpstr>もんだい③</vt:lpstr>
      <vt:lpstr>もんだい③</vt:lpstr>
      <vt:lpstr>もんだい④</vt:lpstr>
      <vt:lpstr>もんだい④</vt:lpstr>
      <vt:lpstr>もんだい⑤</vt:lpstr>
      <vt:lpstr>もんだい⑤</vt:lpstr>
      <vt:lpstr>もんだい⑥</vt:lpstr>
      <vt:lpstr>もんだい⑥</vt:lpstr>
      <vt:lpstr>発展編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aihara</dc:creator>
  <cp:lastModifiedBy>藤村 悠</cp:lastModifiedBy>
  <cp:revision>241</cp:revision>
  <cp:lastPrinted>2021-11-07T00:11:19Z</cp:lastPrinted>
  <dcterms:created xsi:type="dcterms:W3CDTF">2018-02-04T03:10:28Z</dcterms:created>
  <dcterms:modified xsi:type="dcterms:W3CDTF">2022-11-13T15:24:57Z</dcterms:modified>
</cp:coreProperties>
</file>